
<file path=[Content_Types].xml><?xml version="1.0" encoding="utf-8"?>
<Types xmlns="http://schemas.openxmlformats.org/package/2006/content-types">
  <Default Extension="gif" ContentType="image/gif"/>
  <Default Extension="jpe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6" r:id="rId2"/>
    <p:sldId id="257" r:id="rId3"/>
    <p:sldId id="661" r:id="rId4"/>
    <p:sldId id="719" r:id="rId5"/>
    <p:sldId id="721" r:id="rId6"/>
    <p:sldId id="729" r:id="rId7"/>
    <p:sldId id="720" r:id="rId8"/>
    <p:sldId id="723" r:id="rId9"/>
    <p:sldId id="724" r:id="rId10"/>
    <p:sldId id="722" r:id="rId11"/>
    <p:sldId id="725" r:id="rId12"/>
    <p:sldId id="726" r:id="rId13"/>
    <p:sldId id="727" r:id="rId14"/>
    <p:sldId id="666" r:id="rId15"/>
    <p:sldId id="698" r:id="rId16"/>
    <p:sldId id="699" r:id="rId17"/>
    <p:sldId id="701" r:id="rId18"/>
    <p:sldId id="700" r:id="rId19"/>
    <p:sldId id="697" r:id="rId20"/>
    <p:sldId id="702" r:id="rId21"/>
    <p:sldId id="703" r:id="rId22"/>
    <p:sldId id="704" r:id="rId23"/>
    <p:sldId id="706" r:id="rId24"/>
    <p:sldId id="707" r:id="rId25"/>
    <p:sldId id="696" r:id="rId26"/>
    <p:sldId id="709" r:id="rId27"/>
    <p:sldId id="708" r:id="rId28"/>
    <p:sldId id="710" r:id="rId29"/>
    <p:sldId id="712" r:id="rId30"/>
    <p:sldId id="713" r:id="rId31"/>
    <p:sldId id="714" r:id="rId32"/>
    <p:sldId id="715" r:id="rId33"/>
    <p:sldId id="717" r:id="rId34"/>
    <p:sldId id="718" r:id="rId35"/>
    <p:sldId id="731" r:id="rId36"/>
    <p:sldId id="736" r:id="rId37"/>
    <p:sldId id="732" r:id="rId38"/>
    <p:sldId id="733" r:id="rId39"/>
    <p:sldId id="734" r:id="rId40"/>
    <p:sldId id="735" r:id="rId41"/>
    <p:sldId id="73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CD3"/>
    <a:srgbClr val="01C4D9"/>
    <a:srgbClr val="FD6571"/>
    <a:srgbClr val="4A9D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54"/>
    <p:restoredTop sz="95329"/>
  </p:normalViewPr>
  <p:slideViewPr>
    <p:cSldViewPr snapToGrid="0">
      <p:cViewPr varScale="1">
        <p:scale>
          <a:sx n="132" d="100"/>
          <a:sy n="132" d="100"/>
        </p:scale>
        <p:origin x="2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B5987-EE31-0E46-A6BD-7B637EEB3713}" type="datetimeFigureOut">
              <a:rPr lang="en-US" smtClean="0"/>
              <a:t>10/15/24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698F3-5341-0A4C-B320-4537A2452B0C}" type="slidenum">
              <a:rPr lang="en-US" smtClean="0"/>
              <a:t>‹#›</a:t>
            </a:fld>
            <a:endParaRPr lang="en-US"/>
          </a:p>
        </p:txBody>
      </p:sp>
    </p:spTree>
    <p:extLst>
      <p:ext uri="{BB962C8B-B14F-4D97-AF65-F5344CB8AC3E}">
        <p14:creationId xmlns:p14="http://schemas.microsoft.com/office/powerpoint/2010/main" val="1918824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my pleasure to be here presenting our research on dietary intake data. The goal of the study is to understand the association between cognition and temperament with nutrients and dietary patterns.</a:t>
            </a:r>
          </a:p>
        </p:txBody>
      </p:sp>
      <p:sp>
        <p:nvSpPr>
          <p:cNvPr id="4" name="Slide Number Placeholder 3"/>
          <p:cNvSpPr>
            <a:spLocks noGrp="1"/>
          </p:cNvSpPr>
          <p:nvPr>
            <p:ph type="sldNum" sz="quarter" idx="5"/>
          </p:nvPr>
        </p:nvSpPr>
        <p:spPr/>
        <p:txBody>
          <a:bodyPr/>
          <a:lstStyle/>
          <a:p>
            <a:fld id="{15A698F3-5341-0A4C-B320-4537A2452B0C}" type="slidenum">
              <a:rPr lang="en-US" smtClean="0"/>
              <a:t>1</a:t>
            </a:fld>
            <a:endParaRPr lang="en-US"/>
          </a:p>
        </p:txBody>
      </p:sp>
    </p:spTree>
    <p:extLst>
      <p:ext uri="{BB962C8B-B14F-4D97-AF65-F5344CB8AC3E}">
        <p14:creationId xmlns:p14="http://schemas.microsoft.com/office/powerpoint/2010/main" val="90698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2</a:t>
            </a:fld>
            <a:endParaRPr lang="en-US"/>
          </a:p>
        </p:txBody>
      </p:sp>
    </p:spTree>
    <p:extLst>
      <p:ext uri="{BB962C8B-B14F-4D97-AF65-F5344CB8AC3E}">
        <p14:creationId xmlns:p14="http://schemas.microsoft.com/office/powerpoint/2010/main" val="121007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3</a:t>
            </a:fld>
            <a:endParaRPr lang="en-US"/>
          </a:p>
        </p:txBody>
      </p:sp>
    </p:spTree>
    <p:extLst>
      <p:ext uri="{BB962C8B-B14F-4D97-AF65-F5344CB8AC3E}">
        <p14:creationId xmlns:p14="http://schemas.microsoft.com/office/powerpoint/2010/main" val="372000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14</a:t>
            </a:fld>
            <a:endParaRPr lang="en-US"/>
          </a:p>
        </p:txBody>
      </p:sp>
    </p:spTree>
    <p:extLst>
      <p:ext uri="{BB962C8B-B14F-4D97-AF65-F5344CB8AC3E}">
        <p14:creationId xmlns:p14="http://schemas.microsoft.com/office/powerpoint/2010/main" val="64889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26</a:t>
            </a:fld>
            <a:endParaRPr lang="en-US"/>
          </a:p>
        </p:txBody>
      </p:sp>
    </p:spTree>
    <p:extLst>
      <p:ext uri="{BB962C8B-B14F-4D97-AF65-F5344CB8AC3E}">
        <p14:creationId xmlns:p14="http://schemas.microsoft.com/office/powerpoint/2010/main" val="241636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35</a:t>
            </a:fld>
            <a:endParaRPr lang="en-US"/>
          </a:p>
        </p:txBody>
      </p:sp>
    </p:spTree>
    <p:extLst>
      <p:ext uri="{BB962C8B-B14F-4D97-AF65-F5344CB8AC3E}">
        <p14:creationId xmlns:p14="http://schemas.microsoft.com/office/powerpoint/2010/main" val="3867805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A1F0-9EDD-CE47-976B-5B26E2D9FC5A}"/>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Garamond" panose="020204040303010108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1FD2DD-5C01-AC40-89F6-590431F0CF1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b="0" i="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817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3B541A-3E10-8E99-9BEA-E06E2B930780}"/>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600DB60-1122-1A1F-83BA-451AF26C08C3}"/>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490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131DFC-AA6A-9152-9C62-69C349D0231C}"/>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33971989-4B10-6073-103D-30F7EF9AEE3D}"/>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8997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Google Shape;9;p2">
            <a:extLst>
              <a:ext uri="{FF2B5EF4-FFF2-40B4-BE49-F238E27FC236}">
                <a16:creationId xmlns:a16="http://schemas.microsoft.com/office/drawing/2014/main" id="{C440AC81-4F63-F24E-A7F6-007E3640F1D0}"/>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1">
            <a:extLst>
              <a:ext uri="{FF2B5EF4-FFF2-40B4-BE49-F238E27FC236}">
                <a16:creationId xmlns:a16="http://schemas.microsoft.com/office/drawing/2014/main" id="{2C39C15A-259E-7C44-8A18-8BB82B3BD19B}"/>
              </a:ext>
            </a:extLst>
          </p:cNvPr>
          <p:cNvSpPr>
            <a:spLocks noGrp="1"/>
          </p:cNvSpPr>
          <p:nvPr>
            <p:ph type="title"/>
          </p:nvPr>
        </p:nvSpPr>
        <p:spPr>
          <a:xfrm>
            <a:off x="115407" y="124292"/>
            <a:ext cx="11949345" cy="532655"/>
          </a:xfrm>
          <a:prstGeom prst="rect">
            <a:avLst/>
          </a:prstGeom>
        </p:spPr>
        <p:txBody>
          <a:bodyPr>
            <a:normAutofit/>
          </a:bodyPr>
          <a:lstStyle>
            <a:lvl1pPr>
              <a:defRPr sz="3000"/>
            </a:lvl1pPr>
          </a:lstStyle>
          <a:p>
            <a:r>
              <a:rPr lang="en-US"/>
              <a:t>Click to edit Master title style</a:t>
            </a:r>
          </a:p>
        </p:txBody>
      </p:sp>
    </p:spTree>
    <p:extLst>
      <p:ext uri="{BB962C8B-B14F-4D97-AF65-F5344CB8AC3E}">
        <p14:creationId xmlns:p14="http://schemas.microsoft.com/office/powerpoint/2010/main" val="29390878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oogle Shape;9;p2">
            <a:extLst>
              <a:ext uri="{FF2B5EF4-FFF2-40B4-BE49-F238E27FC236}">
                <a16:creationId xmlns:a16="http://schemas.microsoft.com/office/drawing/2014/main" id="{78E90F76-D05A-E649-ABCF-07B2C04F24A1}"/>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rgbClr val="4B9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Placeholder 1">
            <a:extLst>
              <a:ext uri="{FF2B5EF4-FFF2-40B4-BE49-F238E27FC236}">
                <a16:creationId xmlns:a16="http://schemas.microsoft.com/office/drawing/2014/main" id="{8E8AA56D-5DF7-EC1C-0876-F21FAD50A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4CC8DBF6-A1D7-34AB-B1F4-5FE94730A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682ED00C-CE04-B28E-F99A-F2A3A5EB1ECF}"/>
              </a:ext>
            </a:extLst>
          </p:cNvPr>
          <p:cNvPicPr>
            <a:picLocks noChangeAspect="1"/>
          </p:cNvPicPr>
          <p:nvPr userDrawn="1"/>
        </p:nvPicPr>
        <p:blipFill>
          <a:blip r:embed="rId6"/>
          <a:stretch>
            <a:fillRect/>
          </a:stretch>
        </p:blipFill>
        <p:spPr>
          <a:xfrm>
            <a:off x="142505" y="6516131"/>
            <a:ext cx="2428418" cy="312226"/>
          </a:xfrm>
          <a:prstGeom prst="rect">
            <a:avLst/>
          </a:prstGeom>
        </p:spPr>
      </p:pic>
      <p:sp>
        <p:nvSpPr>
          <p:cNvPr id="10" name="Slide Number Placeholder 9">
            <a:extLst>
              <a:ext uri="{FF2B5EF4-FFF2-40B4-BE49-F238E27FC236}">
                <a16:creationId xmlns:a16="http://schemas.microsoft.com/office/drawing/2014/main" id="{F69BA984-4CE6-958B-2272-4C7E7B3F42FF}"/>
              </a:ext>
            </a:extLst>
          </p:cNvPr>
          <p:cNvSpPr>
            <a:spLocks noGrp="1"/>
          </p:cNvSpPr>
          <p:nvPr>
            <p:ph type="sldNum" sz="quarter" idx="4"/>
          </p:nvPr>
        </p:nvSpPr>
        <p:spPr>
          <a:xfrm>
            <a:off x="9448800" y="644863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9B2B5C-2966-854B-B16C-B3A01735BD8B}" type="slidenum">
              <a:rPr lang="en-US" smtClean="0"/>
              <a:t>‹#›</a:t>
            </a:fld>
            <a:endParaRPr lang="en-US"/>
          </a:p>
        </p:txBody>
      </p:sp>
    </p:spTree>
    <p:extLst>
      <p:ext uri="{BB962C8B-B14F-4D97-AF65-F5344CB8AC3E}">
        <p14:creationId xmlns:p14="http://schemas.microsoft.com/office/powerpoint/2010/main" val="3065179167"/>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2" r:id="rId3"/>
    <p:sldLayoutId id="2147483663" r:id="rId4"/>
  </p:sldLayoutIdLst>
  <p:hf hdr="0" ftr="0" dt="0"/>
  <p:txStyles>
    <p:title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huggingface.co/spaces/openskyml/dalle-3-xl"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lucidrains/denoising-diffusion-pytorch/issues/3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20.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4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102.0967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3.xml"/><Relationship Id="rId4" Type="http://schemas.openxmlformats.org/officeDocument/2006/relationships/hyperlink" Target="https://arxiv.org/abs/2010.02502"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00.png"/></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40.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0.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582-E0B3-654B-5EB3-404B5A2D7909}"/>
              </a:ext>
            </a:extLst>
          </p:cNvPr>
          <p:cNvSpPr>
            <a:spLocks noGrp="1"/>
          </p:cNvSpPr>
          <p:nvPr>
            <p:ph type="ctrTitle"/>
          </p:nvPr>
        </p:nvSpPr>
        <p:spPr>
          <a:xfrm>
            <a:off x="1524000" y="1399209"/>
            <a:ext cx="9144000" cy="2387600"/>
          </a:xfrm>
        </p:spPr>
        <p:txBody>
          <a:bodyPr>
            <a:normAutofit fontScale="90000"/>
          </a:bodyPr>
          <a:lstStyle/>
          <a:p>
            <a:r>
              <a:rPr lang="en-US" dirty="0"/>
              <a:t>Bios 7xx: Deep Learning Methods for Biomedical Applications with </a:t>
            </a:r>
            <a:r>
              <a:rPr lang="en-US" dirty="0" err="1"/>
              <a:t>Pytorch</a:t>
            </a:r>
            <a:endParaRPr lang="en-US" dirty="0"/>
          </a:p>
        </p:txBody>
      </p:sp>
      <p:sp>
        <p:nvSpPr>
          <p:cNvPr id="3" name="Subtitle 2">
            <a:extLst>
              <a:ext uri="{FF2B5EF4-FFF2-40B4-BE49-F238E27FC236}">
                <a16:creationId xmlns:a16="http://schemas.microsoft.com/office/drawing/2014/main" id="{F3C7D828-3EAE-1C45-4064-FC4EFA1D341C}"/>
              </a:ext>
            </a:extLst>
          </p:cNvPr>
          <p:cNvSpPr>
            <a:spLocks noGrp="1"/>
          </p:cNvSpPr>
          <p:nvPr>
            <p:ph type="subTitle" idx="1"/>
          </p:nvPr>
        </p:nvSpPr>
        <p:spPr>
          <a:xfrm>
            <a:off x="1524000" y="4525405"/>
            <a:ext cx="9144000" cy="471138"/>
          </a:xfrm>
        </p:spPr>
        <p:txBody>
          <a:bodyPr/>
          <a:lstStyle/>
          <a:p>
            <a:r>
              <a:rPr lang="en-US" dirty="0"/>
              <a:t>Cha</a:t>
            </a:r>
            <a:r>
              <a:rPr lang="en-US" altLang="zh-CN" dirty="0"/>
              <a:t>pter</a:t>
            </a:r>
            <a:r>
              <a:rPr lang="zh-CN" altLang="en-US" dirty="0"/>
              <a:t> </a:t>
            </a:r>
            <a:r>
              <a:rPr lang="en-US" altLang="zh-CN" dirty="0"/>
              <a:t>1.</a:t>
            </a:r>
            <a:r>
              <a:rPr lang="zh-CN" altLang="en-US" dirty="0"/>
              <a:t> </a:t>
            </a:r>
            <a:r>
              <a:rPr lang="en-US" altLang="zh-CN" dirty="0"/>
              <a:t>Introduction to Deep Learning, </a:t>
            </a:r>
            <a:r>
              <a:rPr lang="en-US" altLang="zh-CN" dirty="0" err="1"/>
              <a:t>PyTorch</a:t>
            </a:r>
            <a:r>
              <a:rPr lang="en-US" altLang="zh-CN" dirty="0"/>
              <a:t> &amp; Basic Algorithms</a:t>
            </a:r>
            <a:endParaRPr lang="en-US" dirty="0"/>
          </a:p>
        </p:txBody>
      </p:sp>
    </p:spTree>
    <p:extLst>
      <p:ext uri="{BB962C8B-B14F-4D97-AF65-F5344CB8AC3E}">
        <p14:creationId xmlns:p14="http://schemas.microsoft.com/office/powerpoint/2010/main" val="197068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95D2-A7FB-AC74-7321-CEFAE95CEF78}"/>
              </a:ext>
            </a:extLst>
          </p:cNvPr>
          <p:cNvSpPr>
            <a:spLocks noGrp="1"/>
          </p:cNvSpPr>
          <p:nvPr>
            <p:ph type="title"/>
          </p:nvPr>
        </p:nvSpPr>
        <p:spPr/>
        <p:txBody>
          <a:bodyPr/>
          <a:lstStyle/>
          <a:p>
            <a:r>
              <a:rPr lang="en-US" dirty="0"/>
              <a:t>What can diffusion model do? (try yourself)</a:t>
            </a:r>
          </a:p>
        </p:txBody>
      </p:sp>
      <p:pic>
        <p:nvPicPr>
          <p:cNvPr id="4" name="Picture 3">
            <a:hlinkClick r:id="rId2"/>
            <a:extLst>
              <a:ext uri="{FF2B5EF4-FFF2-40B4-BE49-F238E27FC236}">
                <a16:creationId xmlns:a16="http://schemas.microsoft.com/office/drawing/2014/main" id="{BED06064-73CD-D9AA-56A9-61C4422B7608}"/>
              </a:ext>
            </a:extLst>
          </p:cNvPr>
          <p:cNvPicPr>
            <a:picLocks noChangeAspect="1"/>
          </p:cNvPicPr>
          <p:nvPr/>
        </p:nvPicPr>
        <p:blipFill>
          <a:blip r:embed="rId3"/>
          <a:stretch>
            <a:fillRect/>
          </a:stretch>
        </p:blipFill>
        <p:spPr>
          <a:xfrm>
            <a:off x="1194708" y="2988433"/>
            <a:ext cx="3976007" cy="1127945"/>
          </a:xfrm>
          <a:prstGeom prst="rect">
            <a:avLst/>
          </a:prstGeom>
        </p:spPr>
      </p:pic>
      <p:pic>
        <p:nvPicPr>
          <p:cNvPr id="5" name="Picture 4">
            <a:extLst>
              <a:ext uri="{FF2B5EF4-FFF2-40B4-BE49-F238E27FC236}">
                <a16:creationId xmlns:a16="http://schemas.microsoft.com/office/drawing/2014/main" id="{57310816-2759-4B6C-6A0D-757AAD67E5A1}"/>
              </a:ext>
            </a:extLst>
          </p:cNvPr>
          <p:cNvPicPr>
            <a:picLocks noChangeAspect="1"/>
          </p:cNvPicPr>
          <p:nvPr/>
        </p:nvPicPr>
        <p:blipFill>
          <a:blip r:embed="rId4"/>
          <a:stretch>
            <a:fillRect/>
          </a:stretch>
        </p:blipFill>
        <p:spPr>
          <a:xfrm>
            <a:off x="7021286" y="2190453"/>
            <a:ext cx="4332514" cy="2723907"/>
          </a:xfrm>
          <a:prstGeom prst="rect">
            <a:avLst/>
          </a:prstGeom>
        </p:spPr>
      </p:pic>
      <p:sp>
        <p:nvSpPr>
          <p:cNvPr id="6" name="TextBox 5">
            <a:extLst>
              <a:ext uri="{FF2B5EF4-FFF2-40B4-BE49-F238E27FC236}">
                <a16:creationId xmlns:a16="http://schemas.microsoft.com/office/drawing/2014/main" id="{FC53E4E2-BE1C-DD75-DCF0-30059AB9F2D1}"/>
              </a:ext>
            </a:extLst>
          </p:cNvPr>
          <p:cNvSpPr txBox="1"/>
          <p:nvPr/>
        </p:nvSpPr>
        <p:spPr>
          <a:xfrm>
            <a:off x="1398824" y="4591194"/>
            <a:ext cx="4196433" cy="646331"/>
          </a:xfrm>
          <a:prstGeom prst="rect">
            <a:avLst/>
          </a:prstGeom>
          <a:noFill/>
        </p:spPr>
        <p:txBody>
          <a:bodyPr wrap="square" rtlCol="0">
            <a:spAutoFit/>
          </a:bodyPr>
          <a:lstStyle/>
          <a:p>
            <a:r>
              <a:rPr lang="en-US" dirty="0"/>
              <a:t>Many diffusion models spaces in </a:t>
            </a:r>
            <a:r>
              <a:rPr lang="en-US" dirty="0" err="1"/>
              <a:t>huggingface</a:t>
            </a:r>
            <a:r>
              <a:rPr lang="en-US" dirty="0"/>
              <a:t>, try them yourself!</a:t>
            </a:r>
          </a:p>
        </p:txBody>
      </p:sp>
    </p:spTree>
    <p:extLst>
      <p:ext uri="{BB962C8B-B14F-4D97-AF65-F5344CB8AC3E}">
        <p14:creationId xmlns:p14="http://schemas.microsoft.com/office/powerpoint/2010/main" val="260397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9FF50-B01D-9F50-95F2-C9666BFC0471}"/>
              </a:ext>
            </a:extLst>
          </p:cNvPr>
          <p:cNvSpPr>
            <a:spLocks noGrp="1"/>
          </p:cNvSpPr>
          <p:nvPr>
            <p:ph type="title"/>
          </p:nvPr>
        </p:nvSpPr>
        <p:spPr>
          <a:xfrm>
            <a:off x="0" y="-16716"/>
            <a:ext cx="10515600" cy="1325563"/>
          </a:xfrm>
        </p:spPr>
        <p:txBody>
          <a:bodyPr/>
          <a:lstStyle/>
          <a:p>
            <a:r>
              <a:rPr lang="en-US" dirty="0"/>
              <a:t>What can diffusion do in bio research?</a:t>
            </a:r>
          </a:p>
        </p:txBody>
      </p:sp>
      <p:pic>
        <p:nvPicPr>
          <p:cNvPr id="4" name="Picture 3">
            <a:extLst>
              <a:ext uri="{FF2B5EF4-FFF2-40B4-BE49-F238E27FC236}">
                <a16:creationId xmlns:a16="http://schemas.microsoft.com/office/drawing/2014/main" id="{717C56FD-B6C3-C5F5-337D-D1F0E10EA6EC}"/>
              </a:ext>
            </a:extLst>
          </p:cNvPr>
          <p:cNvPicPr>
            <a:picLocks noChangeAspect="1"/>
          </p:cNvPicPr>
          <p:nvPr/>
        </p:nvPicPr>
        <p:blipFill>
          <a:blip r:embed="rId2"/>
          <a:stretch>
            <a:fillRect/>
          </a:stretch>
        </p:blipFill>
        <p:spPr>
          <a:xfrm>
            <a:off x="0" y="896471"/>
            <a:ext cx="7779212" cy="5961529"/>
          </a:xfrm>
          <a:prstGeom prst="rect">
            <a:avLst/>
          </a:prstGeom>
        </p:spPr>
      </p:pic>
      <p:sp>
        <p:nvSpPr>
          <p:cNvPr id="3" name="TextBox 2">
            <a:extLst>
              <a:ext uri="{FF2B5EF4-FFF2-40B4-BE49-F238E27FC236}">
                <a16:creationId xmlns:a16="http://schemas.microsoft.com/office/drawing/2014/main" id="{B5EFB8C1-CC13-63A7-01DE-EB7C0C212498}"/>
              </a:ext>
            </a:extLst>
          </p:cNvPr>
          <p:cNvSpPr txBox="1"/>
          <p:nvPr/>
        </p:nvSpPr>
        <p:spPr>
          <a:xfrm>
            <a:off x="7773912" y="6508332"/>
            <a:ext cx="3312702" cy="369332"/>
          </a:xfrm>
          <a:prstGeom prst="rect">
            <a:avLst/>
          </a:prstGeom>
          <a:noFill/>
        </p:spPr>
        <p:txBody>
          <a:bodyPr wrap="none" rtlCol="0">
            <a:spAutoFit/>
          </a:bodyPr>
          <a:lstStyle/>
          <a:p>
            <a:r>
              <a:rPr lang="en-US" dirty="0"/>
              <a:t>https://</a:t>
            </a:r>
            <a:r>
              <a:rPr lang="en-US" dirty="0" err="1"/>
              <a:t>arxiv.org</a:t>
            </a:r>
            <a:r>
              <a:rPr lang="en-US" dirty="0"/>
              <a:t>/abs/2211.07804</a:t>
            </a:r>
          </a:p>
        </p:txBody>
      </p:sp>
    </p:spTree>
    <p:extLst>
      <p:ext uri="{BB962C8B-B14F-4D97-AF65-F5344CB8AC3E}">
        <p14:creationId xmlns:p14="http://schemas.microsoft.com/office/powerpoint/2010/main" val="3972176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7BBA-8056-99F7-BB4D-7F7BA4E011BE}"/>
              </a:ext>
            </a:extLst>
          </p:cNvPr>
          <p:cNvSpPr>
            <a:spLocks noGrp="1"/>
          </p:cNvSpPr>
          <p:nvPr>
            <p:ph type="title"/>
          </p:nvPr>
        </p:nvSpPr>
        <p:spPr>
          <a:xfrm>
            <a:off x="0" y="1331"/>
            <a:ext cx="10515600" cy="1325563"/>
          </a:xfrm>
        </p:spPr>
        <p:txBody>
          <a:bodyPr/>
          <a:lstStyle/>
          <a:p>
            <a:r>
              <a:rPr lang="en-US" dirty="0"/>
              <a:t>MRI Image generation</a:t>
            </a:r>
          </a:p>
        </p:txBody>
      </p:sp>
      <p:pic>
        <p:nvPicPr>
          <p:cNvPr id="3" name="Picture 2">
            <a:extLst>
              <a:ext uri="{FF2B5EF4-FFF2-40B4-BE49-F238E27FC236}">
                <a16:creationId xmlns:a16="http://schemas.microsoft.com/office/drawing/2014/main" id="{6F77F099-BDB9-CDDD-A85E-4E61D57FA27D}"/>
              </a:ext>
            </a:extLst>
          </p:cNvPr>
          <p:cNvPicPr>
            <a:picLocks noChangeAspect="1"/>
          </p:cNvPicPr>
          <p:nvPr/>
        </p:nvPicPr>
        <p:blipFill>
          <a:blip r:embed="rId2"/>
          <a:stretch>
            <a:fillRect/>
          </a:stretch>
        </p:blipFill>
        <p:spPr>
          <a:xfrm>
            <a:off x="1911759" y="1527175"/>
            <a:ext cx="7581900" cy="4965700"/>
          </a:xfrm>
          <a:prstGeom prst="rect">
            <a:avLst/>
          </a:prstGeom>
        </p:spPr>
      </p:pic>
      <p:sp>
        <p:nvSpPr>
          <p:cNvPr id="5" name="Rectangle 4">
            <a:extLst>
              <a:ext uri="{FF2B5EF4-FFF2-40B4-BE49-F238E27FC236}">
                <a16:creationId xmlns:a16="http://schemas.microsoft.com/office/drawing/2014/main" id="{6FA28C37-340D-E93A-5DD5-2F9121882891}"/>
              </a:ext>
            </a:extLst>
          </p:cNvPr>
          <p:cNvSpPr/>
          <p:nvPr/>
        </p:nvSpPr>
        <p:spPr>
          <a:xfrm>
            <a:off x="7354529" y="1540182"/>
            <a:ext cx="849878" cy="3871605"/>
          </a:xfrm>
          <a:prstGeom prst="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BE8E8A-3744-9799-0445-956A231C7A73}"/>
              </a:ext>
            </a:extLst>
          </p:cNvPr>
          <p:cNvSpPr/>
          <p:nvPr/>
        </p:nvSpPr>
        <p:spPr>
          <a:xfrm>
            <a:off x="8327922" y="1540182"/>
            <a:ext cx="1061883" cy="3871605"/>
          </a:xfrm>
          <a:prstGeom prst="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632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684B-EE24-21EE-E63D-9806211BB3B8}"/>
              </a:ext>
            </a:extLst>
          </p:cNvPr>
          <p:cNvSpPr>
            <a:spLocks noGrp="1"/>
          </p:cNvSpPr>
          <p:nvPr>
            <p:ph type="title"/>
          </p:nvPr>
        </p:nvSpPr>
        <p:spPr/>
        <p:txBody>
          <a:bodyPr/>
          <a:lstStyle/>
          <a:p>
            <a:r>
              <a:rPr lang="en-US" dirty="0"/>
              <a:t>MRI image reconstruction</a:t>
            </a:r>
          </a:p>
        </p:txBody>
      </p:sp>
      <p:pic>
        <p:nvPicPr>
          <p:cNvPr id="4" name="Picture 3">
            <a:extLst>
              <a:ext uri="{FF2B5EF4-FFF2-40B4-BE49-F238E27FC236}">
                <a16:creationId xmlns:a16="http://schemas.microsoft.com/office/drawing/2014/main" id="{C3262835-E692-0C7D-7746-F4A7F4C50BF2}"/>
              </a:ext>
            </a:extLst>
          </p:cNvPr>
          <p:cNvPicPr>
            <a:picLocks noChangeAspect="1"/>
          </p:cNvPicPr>
          <p:nvPr/>
        </p:nvPicPr>
        <p:blipFill>
          <a:blip r:embed="rId2"/>
          <a:stretch>
            <a:fillRect/>
          </a:stretch>
        </p:blipFill>
        <p:spPr>
          <a:xfrm>
            <a:off x="1187823" y="1598367"/>
            <a:ext cx="9592468" cy="4407985"/>
          </a:xfrm>
          <a:prstGeom prst="rect">
            <a:avLst/>
          </a:prstGeom>
        </p:spPr>
      </p:pic>
    </p:spTree>
    <p:extLst>
      <p:ext uri="{BB962C8B-B14F-4D97-AF65-F5344CB8AC3E}">
        <p14:creationId xmlns:p14="http://schemas.microsoft.com/office/powerpoint/2010/main" val="85688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828566"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Learning</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4879797"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Discrete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time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diffusion models</a:t>
            </a: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5139484"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Continues</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time</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diffusion models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5047600"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Algorithm</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963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Discrete</a:t>
            </a:r>
            <a:r>
              <a:rPr lang="zh-CN" altLang="en-US" dirty="0"/>
              <a:t> </a:t>
            </a:r>
            <a:r>
              <a:rPr lang="en-US" altLang="zh-CN" dirty="0"/>
              <a:t>time</a:t>
            </a:r>
            <a:r>
              <a:rPr lang="zh-CN" altLang="en-US" dirty="0"/>
              <a:t> </a:t>
            </a:r>
            <a:r>
              <a:rPr lang="en-US" altLang="zh-CN" dirty="0"/>
              <a:t>diffusion models</a:t>
            </a:r>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90780729-6E2C-3B78-AFF5-13AE89BBFB58}"/>
                  </a:ext>
                </a:extLst>
              </p:cNvPr>
              <p:cNvSpPr>
                <a:spLocks noGrp="1"/>
              </p:cNvSpPr>
              <p:nvPr>
                <p:ph idx="1"/>
              </p:nvPr>
            </p:nvSpPr>
            <p:spPr>
              <a:xfrm>
                <a:off x="1615784" y="2174457"/>
                <a:ext cx="9057611" cy="1847285"/>
              </a:xfrm>
            </p:spPr>
            <p:txBody>
              <a:bodyPr>
                <a:noAutofit/>
              </a:bodyPr>
              <a:lstStyle/>
              <a:p>
                <a:pPr>
                  <a:spcAft>
                    <a:spcPts val="600"/>
                  </a:spcAft>
                </a:pPr>
                <a:r>
                  <a:rPr lang="en-US" altLang="zh-CN" sz="2000" dirty="0"/>
                  <a:t>Forward diffusion process </a:t>
                </a:r>
                <a14:m>
                  <m:oMath xmlns:m="http://schemas.openxmlformats.org/officeDocument/2006/math">
                    <m:r>
                      <m:rPr>
                        <m:sty m:val="p"/>
                      </m:rPr>
                      <a:rPr lang="en-US" altLang="zh-CN" sz="2000" b="0" i="0" smtClean="0">
                        <a:latin typeface="Cambria Math" panose="02040503050406030204" pitchFamily="18" charset="0"/>
                      </a:rPr>
                      <m:t>q</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a14:m>
                <a:r>
                  <a:rPr lang="en-US" altLang="zh-CN" sz="2000" dirty="0"/>
                  <a:t>, gradually adds Gaussian noise to an image, until you end up with pure noise.</a:t>
                </a:r>
              </a:p>
              <a:p>
                <a:pPr>
                  <a:spcAft>
                    <a:spcPts val="600"/>
                  </a:spcAft>
                </a:pPr>
                <a:r>
                  <a:rPr lang="en-US" altLang="zh-CN" sz="2000" dirty="0"/>
                  <a:t>Reverse denoising diffusion process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ea typeface="Cambria Math" panose="02040503050406030204" pitchFamily="18" charset="0"/>
                          </a:rPr>
                          <m:t>𝜃</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a14:m>
                <a:r>
                  <a:rPr lang="el-GR" altLang="zh-CN" sz="2000" dirty="0"/>
                  <a:t>, </a:t>
                </a:r>
                <a:r>
                  <a:rPr lang="en-US" altLang="zh-CN" sz="2000" dirty="0"/>
                  <a:t>where a neural network is trained to gradually denoise an image starting from pure noise, until you end up with an actual image.</a:t>
                </a:r>
              </a:p>
            </p:txBody>
          </p:sp>
        </mc:Choice>
        <mc:Fallback>
          <p:sp>
            <p:nvSpPr>
              <p:cNvPr id="7" name="Content Placeholder 2">
                <a:extLst>
                  <a:ext uri="{FF2B5EF4-FFF2-40B4-BE49-F238E27FC236}">
                    <a16:creationId xmlns:a16="http://schemas.microsoft.com/office/drawing/2014/main" id="{90780729-6E2C-3B78-AFF5-13AE89BBFB58}"/>
                  </a:ext>
                </a:extLst>
              </p:cNvPr>
              <p:cNvSpPr>
                <a:spLocks noGrp="1" noRot="1" noChangeAspect="1" noMove="1" noResize="1" noEditPoints="1" noAdjustHandles="1" noChangeArrowheads="1" noChangeShapeType="1" noTextEdit="1"/>
              </p:cNvSpPr>
              <p:nvPr>
                <p:ph idx="1"/>
              </p:nvPr>
            </p:nvSpPr>
            <p:spPr>
              <a:xfrm>
                <a:off x="1615784" y="2174457"/>
                <a:ext cx="9057611" cy="1847285"/>
              </a:xfrm>
              <a:blipFill>
                <a:blip r:embed="rId2"/>
                <a:stretch>
                  <a:fillRect l="-560" t="-342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5CB7518-A523-6D37-87AF-D0BEB295BBC5}"/>
              </a:ext>
            </a:extLst>
          </p:cNvPr>
          <p:cNvSpPr txBox="1"/>
          <p:nvPr/>
        </p:nvSpPr>
        <p:spPr>
          <a:xfrm>
            <a:off x="3969244" y="1209351"/>
            <a:ext cx="3942041" cy="461665"/>
          </a:xfrm>
          <a:prstGeom prst="rect">
            <a:avLst/>
          </a:prstGeom>
          <a:noFill/>
        </p:spPr>
        <p:txBody>
          <a:bodyPr wrap="none" rtlCol="0">
            <a:spAutoFit/>
          </a:bodyPr>
          <a:lstStyle/>
          <a:p>
            <a:r>
              <a:rPr lang="en-US" sz="2400" b="1" dirty="0">
                <a:latin typeface="+mj-lt"/>
              </a:rPr>
              <a:t>Overview</a:t>
            </a:r>
            <a:r>
              <a:rPr lang="zh-CN" altLang="en-US" sz="2400" b="1" dirty="0">
                <a:latin typeface="+mj-lt"/>
              </a:rPr>
              <a:t> </a:t>
            </a:r>
            <a:r>
              <a:rPr lang="en-US" sz="2400" b="1" dirty="0">
                <a:latin typeface="+mj-lt"/>
              </a:rPr>
              <a:t>of diffusion models</a:t>
            </a:r>
          </a:p>
        </p:txBody>
      </p:sp>
      <p:pic>
        <p:nvPicPr>
          <p:cNvPr id="10" name="Picture 9">
            <a:extLst>
              <a:ext uri="{FF2B5EF4-FFF2-40B4-BE49-F238E27FC236}">
                <a16:creationId xmlns:a16="http://schemas.microsoft.com/office/drawing/2014/main" id="{B199E72D-E79D-BB5C-3DF1-49F3818E113C}"/>
              </a:ext>
            </a:extLst>
          </p:cNvPr>
          <p:cNvPicPr>
            <a:picLocks noChangeAspect="1"/>
          </p:cNvPicPr>
          <p:nvPr/>
        </p:nvPicPr>
        <p:blipFill>
          <a:blip r:embed="rId3"/>
          <a:stretch>
            <a:fillRect/>
          </a:stretch>
        </p:blipFill>
        <p:spPr>
          <a:xfrm>
            <a:off x="2209800" y="4339855"/>
            <a:ext cx="7772400" cy="1308794"/>
          </a:xfrm>
          <a:prstGeom prst="rect">
            <a:avLst/>
          </a:prstGeom>
        </p:spPr>
      </p:pic>
    </p:spTree>
    <p:extLst>
      <p:ext uri="{BB962C8B-B14F-4D97-AF65-F5344CB8AC3E}">
        <p14:creationId xmlns:p14="http://schemas.microsoft.com/office/powerpoint/2010/main" val="1906741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Forward Process</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90780729-6E2C-3B78-AFF5-13AE89BBFB58}"/>
                  </a:ext>
                </a:extLst>
              </p:cNvPr>
              <p:cNvSpPr>
                <a:spLocks noGrp="1"/>
              </p:cNvSpPr>
              <p:nvPr>
                <p:ph idx="1"/>
              </p:nvPr>
            </p:nvSpPr>
            <p:spPr>
              <a:xfrm>
                <a:off x="1615786" y="3040506"/>
                <a:ext cx="9057609" cy="1032257"/>
              </a:xfrm>
            </p:spPr>
            <p:txBody>
              <a:bodyPr>
                <a:noAutofit/>
              </a:bodyPr>
              <a:lstStyle/>
              <a:p>
                <a:pPr>
                  <a:spcAft>
                    <a:spcPts val="600"/>
                  </a:spcAft>
                </a:pPr>
                <a:r>
                  <a:rPr lang="en-US" altLang="zh-CN" sz="2000" dirty="0"/>
                  <a:t>The forward diffusion also can be viewed as adding Gaussian noise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1−</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𝛽</m:t>
                                </m:r>
                              </m:e>
                              <m:sub>
                                <m:r>
                                  <a:rPr lang="en-US" altLang="zh-CN" sz="2000" b="0" i="1" smtClean="0">
                                    <a:latin typeface="Cambria Math" panose="02040503050406030204" pitchFamily="18" charset="0"/>
                                    <a:ea typeface="Cambria Math" panose="02040503050406030204" pitchFamily="18" charset="0"/>
                                  </a:rPr>
                                  <m:t>𝑡</m:t>
                                </m:r>
                              </m:sub>
                            </m:sSub>
                          </m:e>
                        </m:rad>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𝛽</m:t>
                            </m:r>
                          </m:e>
                          <m:sub>
                            <m:r>
                              <a:rPr lang="en-US" altLang="zh-CN" sz="2000" b="0" i="1" smtClean="0">
                                <a:latin typeface="Cambria Math" panose="02040503050406030204" pitchFamily="18" charset="0"/>
                              </a:rPr>
                              <m:t>𝑡</m:t>
                            </m:r>
                          </m:sub>
                        </m:sSub>
                      </m:e>
                    </m:rad>
                    <m:r>
                      <a:rPr lang="en-US" altLang="zh-CN" sz="2000" b="0" i="1" smtClean="0">
                        <a:latin typeface="Cambria Math" panose="02040503050406030204" pitchFamily="18" charset="0"/>
                        <a:ea typeface="Cambria Math" panose="02040503050406030204" pitchFamily="18" charset="0"/>
                      </a:rPr>
                      <m:t>𝜖</m:t>
                    </m:r>
                  </m:oMath>
                </a14:m>
                <a:r>
                  <a:rPr lang="en-US" altLang="zh-CN" sz="2000" dirty="0"/>
                  <a:t>, where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𝜖</m:t>
                    </m:r>
                  </m:oMath>
                </a14:m>
                <a:r>
                  <a:rPr lang="en-US" altLang="zh-CN" sz="2000" dirty="0"/>
                  <a:t> has standard normal distribution. With some math:</a:t>
                </a:r>
              </a:p>
            </p:txBody>
          </p:sp>
        </mc:Choice>
        <mc:Fallback>
          <p:sp>
            <p:nvSpPr>
              <p:cNvPr id="7" name="Content Placeholder 2">
                <a:extLst>
                  <a:ext uri="{FF2B5EF4-FFF2-40B4-BE49-F238E27FC236}">
                    <a16:creationId xmlns:a16="http://schemas.microsoft.com/office/drawing/2014/main" id="{90780729-6E2C-3B78-AFF5-13AE89BBFB58}"/>
                  </a:ext>
                </a:extLst>
              </p:cNvPr>
              <p:cNvSpPr>
                <a:spLocks noGrp="1" noRot="1" noChangeAspect="1" noMove="1" noResize="1" noEditPoints="1" noAdjustHandles="1" noChangeArrowheads="1" noChangeShapeType="1" noTextEdit="1"/>
              </p:cNvSpPr>
              <p:nvPr>
                <p:ph idx="1"/>
              </p:nvPr>
            </p:nvSpPr>
            <p:spPr>
              <a:xfrm>
                <a:off x="1615786" y="3040506"/>
                <a:ext cx="9057609" cy="1032257"/>
              </a:xfrm>
              <a:blipFill>
                <a:blip r:embed="rId2"/>
                <a:stretch>
                  <a:fillRect l="-560" t="-609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70FC890-F6D8-A8DD-10FA-BE74F6B88EC3}"/>
              </a:ext>
            </a:extLst>
          </p:cNvPr>
          <p:cNvPicPr>
            <a:picLocks noChangeAspect="1"/>
          </p:cNvPicPr>
          <p:nvPr/>
        </p:nvPicPr>
        <p:blipFill>
          <a:blip r:embed="rId3"/>
          <a:stretch>
            <a:fillRect/>
          </a:stretch>
        </p:blipFill>
        <p:spPr>
          <a:xfrm>
            <a:off x="3173054" y="2173260"/>
            <a:ext cx="5037318" cy="637179"/>
          </a:xfrm>
          <a:prstGeom prst="rect">
            <a:avLst/>
          </a:prstGeom>
        </p:spPr>
      </p:pic>
      <p:pic>
        <p:nvPicPr>
          <p:cNvPr id="4" name="Picture 3">
            <a:extLst>
              <a:ext uri="{FF2B5EF4-FFF2-40B4-BE49-F238E27FC236}">
                <a16:creationId xmlns:a16="http://schemas.microsoft.com/office/drawing/2014/main" id="{663B28BF-E2B5-EC46-11A9-D5B8709B16BF}"/>
              </a:ext>
            </a:extLst>
          </p:cNvPr>
          <p:cNvPicPr>
            <a:picLocks noChangeAspect="1"/>
          </p:cNvPicPr>
          <p:nvPr/>
        </p:nvPicPr>
        <p:blipFill>
          <a:blip r:embed="rId4"/>
          <a:stretch>
            <a:fillRect/>
          </a:stretch>
        </p:blipFill>
        <p:spPr>
          <a:xfrm>
            <a:off x="3445140" y="4173730"/>
            <a:ext cx="4493147" cy="578949"/>
          </a:xfrm>
          <a:prstGeom prst="rect">
            <a:avLst/>
          </a:prstGeom>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ED33C032-A0EF-13F4-17CF-307E18DEA56B}"/>
                  </a:ext>
                </a:extLst>
              </p:cNvPr>
              <p:cNvSpPr txBox="1">
                <a:spLocks/>
              </p:cNvSpPr>
              <p:nvPr/>
            </p:nvSpPr>
            <p:spPr>
              <a:xfrm>
                <a:off x="1555173" y="4957722"/>
                <a:ext cx="8960427" cy="11032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where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𝛼</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=1−</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𝛽</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𝑎𝑛𝑑</m:t>
                    </m:r>
                    <m:r>
                      <a:rPr lang="en-US" altLang="zh-CN" sz="2000" b="0" i="1" smtClean="0">
                        <a:latin typeface="Cambria Math" panose="02040503050406030204" pitchFamily="18" charset="0"/>
                      </a:rPr>
                      <m:t> </m:t>
                    </m:r>
                    <m:acc>
                      <m:accPr>
                        <m:chr m:val="̅"/>
                        <m:ctrlPr>
                          <a:rPr lang="en-US" altLang="zh-CN" sz="2000" b="0" i="1" smtClean="0">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𝛼</m:t>
                            </m:r>
                          </m:e>
                          <m:sub>
                            <m:r>
                              <a:rPr lang="en-US" altLang="zh-CN" sz="2000" i="1">
                                <a:latin typeface="Cambria Math" panose="02040503050406030204" pitchFamily="18" charset="0"/>
                              </a:rPr>
                              <m:t>𝑡</m:t>
                            </m:r>
                          </m:sub>
                        </m:sSub>
                      </m:e>
                    </m:acc>
                    <m:r>
                      <a:rPr lang="en-US" altLang="zh-CN" sz="2000" b="0" i="1" smtClean="0">
                        <a:latin typeface="Cambria Math" panose="02040503050406030204" pitchFamily="18" charset="0"/>
                      </a:rPr>
                      <m:t>=</m:t>
                    </m:r>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𝑡</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𝛼</m:t>
                            </m:r>
                          </m:e>
                          <m:sub>
                            <m:r>
                              <a:rPr lang="en-US" altLang="zh-CN" sz="2000" b="0" i="1" smtClean="0">
                                <a:latin typeface="Cambria Math" panose="02040503050406030204" pitchFamily="18" charset="0"/>
                                <a:ea typeface="Cambria Math" panose="02040503050406030204" pitchFamily="18" charset="0"/>
                              </a:rPr>
                              <m:t>𝑠</m:t>
                            </m:r>
                          </m:sub>
                        </m:sSub>
                        <m:r>
                          <a:rPr lang="en-US" altLang="zh-CN" sz="2000" b="0" i="1" smtClean="0">
                            <a:latin typeface="Cambria Math" panose="02040503050406030204" pitchFamily="18" charset="0"/>
                          </a:rPr>
                          <m:t>.</m:t>
                        </m:r>
                      </m:e>
                    </m:nary>
                  </m:oMath>
                </a14:m>
                <a:r>
                  <a:rPr lang="en-US" altLang="zh-CN" sz="2000" dirty="0"/>
                  <a:t>With this equation, we can generate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oMath>
                </a14:m>
                <a:r>
                  <a:rPr lang="en-US" altLang="zh-CN" sz="2000" dirty="0"/>
                  <a:t> directly from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 </m:t>
                    </m:r>
                  </m:oMath>
                </a14:m>
                <a:r>
                  <a:rPr lang="en-US" altLang="zh-CN" sz="2000" dirty="0"/>
                  <a:t>is called “Variance schedule”, it can be formulated to be linear cosine etc. With proper schedule, </a:t>
                </a:r>
                <a14:m>
                  <m:oMath xmlns:m="http://schemas.openxmlformats.org/officeDocument/2006/math">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𝛼</m:t>
                            </m:r>
                          </m:e>
                          <m:sub>
                            <m:r>
                              <a:rPr lang="en-US" altLang="zh-CN" sz="2000" i="1">
                                <a:latin typeface="Cambria Math" panose="02040503050406030204" pitchFamily="18" charset="0"/>
                              </a:rPr>
                              <m:t>𝑡</m:t>
                            </m:r>
                          </m:sub>
                        </m:sSub>
                      </m:e>
                    </m:acc>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m:t>
                    </m:r>
                  </m:oMath>
                </a14:m>
                <a:r>
                  <a:rPr lang="en-US" altLang="zh-CN" sz="2000" dirty="0"/>
                  <a:t> and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𝑇</m:t>
                        </m:r>
                      </m:sub>
                    </m:sSub>
                  </m:oMath>
                </a14:m>
                <a:r>
                  <a:rPr lang="en-US" altLang="zh-CN" sz="2000" dirty="0"/>
                  <a:t> becomes pure noise </a:t>
                </a:r>
              </a:p>
            </p:txBody>
          </p:sp>
        </mc:Choice>
        <mc:Fallback>
          <p:sp>
            <p:nvSpPr>
              <p:cNvPr id="5" name="Content Placeholder 2">
                <a:extLst>
                  <a:ext uri="{FF2B5EF4-FFF2-40B4-BE49-F238E27FC236}">
                    <a16:creationId xmlns:a16="http://schemas.microsoft.com/office/drawing/2014/main" id="{ED33C032-A0EF-13F4-17CF-307E18DEA56B}"/>
                  </a:ext>
                </a:extLst>
              </p:cNvPr>
              <p:cNvSpPr txBox="1">
                <a:spLocks noRot="1" noChangeAspect="1" noMove="1" noResize="1" noEditPoints="1" noAdjustHandles="1" noChangeArrowheads="1" noChangeShapeType="1" noTextEdit="1"/>
              </p:cNvSpPr>
              <p:nvPr/>
            </p:nvSpPr>
            <p:spPr>
              <a:xfrm>
                <a:off x="1555173" y="4957722"/>
                <a:ext cx="8960427" cy="1103213"/>
              </a:xfrm>
              <a:prstGeom prst="rect">
                <a:avLst/>
              </a:prstGeom>
              <a:blipFill>
                <a:blip r:embed="rId5"/>
                <a:stretch>
                  <a:fillRect l="-566" t="-4545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E0D92CF-379F-038B-0A21-C55227E4878D}"/>
              </a:ext>
            </a:extLst>
          </p:cNvPr>
          <p:cNvPicPr>
            <a:picLocks noChangeAspect="1"/>
          </p:cNvPicPr>
          <p:nvPr/>
        </p:nvPicPr>
        <p:blipFill>
          <a:blip r:embed="rId6"/>
          <a:stretch>
            <a:fillRect/>
          </a:stretch>
        </p:blipFill>
        <p:spPr>
          <a:xfrm>
            <a:off x="4419600" y="0"/>
            <a:ext cx="7772400" cy="1308794"/>
          </a:xfrm>
          <a:prstGeom prst="rect">
            <a:avLst/>
          </a:prstGeom>
        </p:spPr>
      </p:pic>
      <p:sp>
        <p:nvSpPr>
          <p:cNvPr id="2" name="Content Placeholder 2">
            <a:extLst>
              <a:ext uri="{FF2B5EF4-FFF2-40B4-BE49-F238E27FC236}">
                <a16:creationId xmlns:a16="http://schemas.microsoft.com/office/drawing/2014/main" id="{4B557BA3-A946-9CC0-C14B-ACD11A1A2FFA}"/>
              </a:ext>
            </a:extLst>
          </p:cNvPr>
          <p:cNvSpPr txBox="1">
            <a:spLocks/>
          </p:cNvSpPr>
          <p:nvPr/>
        </p:nvSpPr>
        <p:spPr>
          <a:xfrm>
            <a:off x="1615786" y="1567777"/>
            <a:ext cx="8960427" cy="6731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000" dirty="0"/>
              <a:t>We define the forward conditional distribution to be Gaussian</a:t>
            </a:r>
          </a:p>
        </p:txBody>
      </p:sp>
    </p:spTree>
    <p:extLst>
      <p:ext uri="{BB962C8B-B14F-4D97-AF65-F5344CB8AC3E}">
        <p14:creationId xmlns:p14="http://schemas.microsoft.com/office/powerpoint/2010/main" val="279077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Backward Process</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90780729-6E2C-3B78-AFF5-13AE89BBFB58}"/>
                  </a:ext>
                </a:extLst>
              </p:cNvPr>
              <p:cNvSpPr>
                <a:spLocks noGrp="1"/>
              </p:cNvSpPr>
              <p:nvPr>
                <p:ph idx="1"/>
              </p:nvPr>
            </p:nvSpPr>
            <p:spPr>
              <a:xfrm>
                <a:off x="1615786" y="1520307"/>
                <a:ext cx="8960427" cy="968250"/>
              </a:xfrm>
            </p:spPr>
            <p:txBody>
              <a:bodyPr>
                <a:noAutofit/>
              </a:bodyPr>
              <a:lstStyle/>
              <a:p>
                <a:pPr marL="0" indent="0">
                  <a:spcAft>
                    <a:spcPts val="600"/>
                  </a:spcAft>
                  <a:buNone/>
                </a:pPr>
                <a:r>
                  <a:rPr lang="en-US" altLang="zh-CN" sz="2000" dirty="0"/>
                  <a:t>We try to obtain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i="1" smtClean="0">
                            <a:latin typeface="Cambria Math" panose="02040503050406030204" pitchFamily="18" charset="0"/>
                            <a:ea typeface="Cambria Math" panose="02040503050406030204" pitchFamily="18" charset="0"/>
                          </a:rPr>
                          <m:t>𝜃</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a14:m>
                <a:r>
                  <a:rPr lang="en-US" altLang="zh-CN" sz="2000" dirty="0"/>
                  <a:t>, so we can generate image</a:t>
                </a:r>
                <a14:m>
                  <m:oMath xmlns:m="http://schemas.openxmlformats.org/officeDocument/2006/math">
                    <m:r>
                      <a:rPr lang="en-US" altLang="zh-CN" sz="2000" b="0" i="0" smtClean="0">
                        <a:latin typeface="Cambria Math" panose="02040503050406030204" pitchFamily="18" charset="0"/>
                      </a:rPr>
                      <m:t> </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oMath>
                </a14:m>
                <a:r>
                  <a:rPr lang="en-US" altLang="zh-CN" sz="2000" dirty="0"/>
                  <a:t> from Gaussian noise</a:t>
                </a:r>
                <a14:m>
                  <m:oMath xmlns:m="http://schemas.openxmlformats.org/officeDocument/2006/math">
                    <m:r>
                      <a:rPr lang="en-US" altLang="zh-CN" sz="2000" b="0" i="0"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𝑇</m:t>
                        </m:r>
                      </m:sub>
                    </m:sSub>
                  </m:oMath>
                </a14:m>
                <a:r>
                  <a:rPr lang="en-US" altLang="zh-CN" sz="2000" dirty="0"/>
                  <a:t>. However, the explicit form of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𝜃</m:t>
                        </m:r>
                      </m:sub>
                    </m:sSub>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oMath>
                </a14:m>
                <a:r>
                  <a:rPr lang="en-US" altLang="zh-CN" sz="2000" dirty="0"/>
                  <a:t> is not available, but we can model it with a Gaussian and try to learn the parameters with neural network:</a:t>
                </a:r>
              </a:p>
            </p:txBody>
          </p:sp>
        </mc:Choice>
        <mc:Fallback>
          <p:sp>
            <p:nvSpPr>
              <p:cNvPr id="7" name="Content Placeholder 2">
                <a:extLst>
                  <a:ext uri="{FF2B5EF4-FFF2-40B4-BE49-F238E27FC236}">
                    <a16:creationId xmlns:a16="http://schemas.microsoft.com/office/drawing/2014/main" id="{90780729-6E2C-3B78-AFF5-13AE89BBFB58}"/>
                  </a:ext>
                </a:extLst>
              </p:cNvPr>
              <p:cNvSpPr>
                <a:spLocks noGrp="1" noRot="1" noChangeAspect="1" noMove="1" noResize="1" noEditPoints="1" noAdjustHandles="1" noChangeArrowheads="1" noChangeShapeType="1" noTextEdit="1"/>
              </p:cNvSpPr>
              <p:nvPr>
                <p:ph idx="1"/>
              </p:nvPr>
            </p:nvSpPr>
            <p:spPr>
              <a:xfrm>
                <a:off x="1615786" y="1520307"/>
                <a:ext cx="8960427" cy="968250"/>
              </a:xfrm>
              <a:blipFill>
                <a:blip r:embed="rId2"/>
                <a:stretch>
                  <a:fillRect l="-708" t="-5195" r="-1133" b="-649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FE2BD67D-B353-8407-5F0C-025A658DFDE4}"/>
              </a:ext>
            </a:extLst>
          </p:cNvPr>
          <p:cNvPicPr>
            <a:picLocks noChangeAspect="1"/>
          </p:cNvPicPr>
          <p:nvPr/>
        </p:nvPicPr>
        <p:blipFill>
          <a:blip r:embed="rId3"/>
          <a:stretch>
            <a:fillRect/>
          </a:stretch>
        </p:blipFill>
        <p:spPr>
          <a:xfrm>
            <a:off x="4419600" y="0"/>
            <a:ext cx="7772400" cy="1308794"/>
          </a:xfrm>
          <a:prstGeom prst="rect">
            <a:avLst/>
          </a:prstGeom>
        </p:spPr>
      </p:pic>
      <p:pic>
        <p:nvPicPr>
          <p:cNvPr id="10" name="Picture 9">
            <a:extLst>
              <a:ext uri="{FF2B5EF4-FFF2-40B4-BE49-F238E27FC236}">
                <a16:creationId xmlns:a16="http://schemas.microsoft.com/office/drawing/2014/main" id="{AF667EA2-364E-BEBC-EC17-46B6F52E6109}"/>
              </a:ext>
            </a:extLst>
          </p:cNvPr>
          <p:cNvPicPr>
            <a:picLocks noChangeAspect="1"/>
          </p:cNvPicPr>
          <p:nvPr/>
        </p:nvPicPr>
        <p:blipFill>
          <a:blip r:embed="rId4"/>
          <a:stretch>
            <a:fillRect/>
          </a:stretch>
        </p:blipFill>
        <p:spPr>
          <a:xfrm>
            <a:off x="3384549" y="2733452"/>
            <a:ext cx="5422900" cy="50800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D7A1DED-3DA6-8515-D197-86AE8FC0477F}"/>
                  </a:ext>
                </a:extLst>
              </p:cNvPr>
              <p:cNvSpPr txBox="1">
                <a:spLocks/>
              </p:cNvSpPr>
              <p:nvPr/>
            </p:nvSpPr>
            <p:spPr>
              <a:xfrm>
                <a:off x="1615786" y="3594104"/>
                <a:ext cx="8960427" cy="968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altLang="zh-CN" sz="2000" dirty="0"/>
                  <a:t>In the original DDPM paper, the author assume the variance</a:t>
                </a:r>
                <a14:m>
                  <m:oMath xmlns:m="http://schemas.openxmlformats.org/officeDocument/2006/math">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 </m:t>
                        </m:r>
                        <m:r>
                          <m:rPr>
                            <m:sty m:val="p"/>
                          </m:rPr>
                          <a:rPr lang="el-GR" altLang="zh-CN" sz="2000" i="1">
                            <a:latin typeface="Cambria Math" panose="02040503050406030204" pitchFamily="18" charset="0"/>
                            <a:ea typeface="Cambria Math" panose="02040503050406030204" pitchFamily="18" charset="0"/>
                          </a:rPr>
                          <m:t>Σ</m:t>
                        </m:r>
                      </m:e>
                      <m:sub>
                        <m:r>
                          <a:rPr lang="el-GR" altLang="zh-CN" sz="2000" i="1" smtClean="0">
                            <a:latin typeface="Cambria Math" panose="02040503050406030204" pitchFamily="18" charset="0"/>
                            <a:ea typeface="Cambria Math" panose="02040503050406030204" pitchFamily="18" charset="0"/>
                          </a:rPr>
                          <m:t>𝜃</m:t>
                        </m:r>
                      </m:sub>
                    </m:sSub>
                  </m:oMath>
                </a14:m>
                <a:r>
                  <a:rPr lang="en-US" altLang="zh-CN" sz="2000" dirty="0"/>
                  <a:t> to be fixed and only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𝜇</m:t>
                        </m:r>
                      </m:e>
                      <m:sub>
                        <m:r>
                          <a:rPr lang="en-US" altLang="zh-CN" sz="2000" i="1" smtClean="0">
                            <a:latin typeface="Cambria Math" panose="02040503050406030204" pitchFamily="18" charset="0"/>
                            <a:ea typeface="Cambria Math" panose="02040503050406030204" pitchFamily="18" charset="0"/>
                          </a:rPr>
                          <m:t>𝜃</m:t>
                        </m:r>
                      </m:sub>
                    </m:sSub>
                  </m:oMath>
                </a14:m>
                <a:r>
                  <a:rPr lang="en-US" altLang="zh-CN" sz="2000" dirty="0"/>
                  <a:t> is unknown. In the improved DDPM paper, variance is also modeled.</a:t>
                </a:r>
              </a:p>
            </p:txBody>
          </p:sp>
        </mc:Choice>
        <mc:Fallback xmlns="">
          <p:sp>
            <p:nvSpPr>
              <p:cNvPr id="11" name="Content Placeholder 2">
                <a:extLst>
                  <a:ext uri="{FF2B5EF4-FFF2-40B4-BE49-F238E27FC236}">
                    <a16:creationId xmlns:a16="http://schemas.microsoft.com/office/drawing/2014/main" id="{6D7A1DED-3DA6-8515-D197-86AE8FC0477F}"/>
                  </a:ext>
                </a:extLst>
              </p:cNvPr>
              <p:cNvSpPr txBox="1">
                <a:spLocks noRot="1" noChangeAspect="1" noMove="1" noResize="1" noEditPoints="1" noAdjustHandles="1" noChangeArrowheads="1" noChangeShapeType="1" noTextEdit="1"/>
              </p:cNvSpPr>
              <p:nvPr/>
            </p:nvSpPr>
            <p:spPr>
              <a:xfrm>
                <a:off x="1615786" y="3594104"/>
                <a:ext cx="8960427" cy="968250"/>
              </a:xfrm>
              <a:prstGeom prst="rect">
                <a:avLst/>
              </a:prstGeom>
              <a:blipFill>
                <a:blip r:embed="rId5"/>
                <a:stretch>
                  <a:fillRect l="-708" t="-649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C6E186-5A3F-9214-9F5E-0017583F0E0A}"/>
              </a:ext>
            </a:extLst>
          </p:cNvPr>
          <p:cNvSpPr txBox="1"/>
          <p:nvPr/>
        </p:nvSpPr>
        <p:spPr>
          <a:xfrm>
            <a:off x="4066646" y="4752579"/>
            <a:ext cx="4058706" cy="461665"/>
          </a:xfrm>
          <a:prstGeom prst="rect">
            <a:avLst/>
          </a:prstGeom>
          <a:noFill/>
        </p:spPr>
        <p:txBody>
          <a:bodyPr wrap="square" rtlCol="0">
            <a:spAutoFit/>
          </a:bodyPr>
          <a:lstStyle/>
          <a:p>
            <a:r>
              <a:rPr lang="en-US" sz="2400" b="1" dirty="0">
                <a:solidFill>
                  <a:srgbClr val="FF0000"/>
                </a:solidFill>
                <a:latin typeface="+mj-lt"/>
              </a:rPr>
              <a:t>How to learn the parameters?</a:t>
            </a:r>
          </a:p>
        </p:txBody>
      </p:sp>
    </p:spTree>
    <p:extLst>
      <p:ext uri="{BB962C8B-B14F-4D97-AF65-F5344CB8AC3E}">
        <p14:creationId xmlns:p14="http://schemas.microsoft.com/office/powerpoint/2010/main" val="2387182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EB4D7C-D4A0-B129-3853-E6172862AC08}"/>
              </a:ext>
            </a:extLst>
          </p:cNvPr>
          <p:cNvSpPr txBox="1">
            <a:spLocks/>
          </p:cNvSpPr>
          <p:nvPr/>
        </p:nvSpPr>
        <p:spPr>
          <a:xfrm>
            <a:off x="0"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dirty="0"/>
              <a:t>Model training</a:t>
            </a:r>
          </a:p>
        </p:txBody>
      </p:sp>
      <p:pic>
        <p:nvPicPr>
          <p:cNvPr id="5" name="Picture 4">
            <a:extLst>
              <a:ext uri="{FF2B5EF4-FFF2-40B4-BE49-F238E27FC236}">
                <a16:creationId xmlns:a16="http://schemas.microsoft.com/office/drawing/2014/main" id="{EB99126A-8CD1-0C56-4F9D-BE9F9A96A9FB}"/>
              </a:ext>
            </a:extLst>
          </p:cNvPr>
          <p:cNvPicPr>
            <a:picLocks noChangeAspect="1"/>
          </p:cNvPicPr>
          <p:nvPr/>
        </p:nvPicPr>
        <p:blipFill>
          <a:blip r:embed="rId2"/>
          <a:stretch>
            <a:fillRect/>
          </a:stretch>
        </p:blipFill>
        <p:spPr>
          <a:xfrm>
            <a:off x="4419600" y="0"/>
            <a:ext cx="7772400" cy="130879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889F521-F2AE-6BE8-5155-7BB78BBA7A51}"/>
                  </a:ext>
                </a:extLst>
              </p:cNvPr>
              <p:cNvSpPr txBox="1"/>
              <p:nvPr/>
            </p:nvSpPr>
            <p:spPr>
              <a:xfrm>
                <a:off x="2115288" y="4843090"/>
                <a:ext cx="8163450"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sub>
                    </m:sSub>
                    <m:r>
                      <a:rPr lang="en-US" b="0" i="1" smtClean="0">
                        <a:latin typeface="Cambria Math" panose="02040503050406030204" pitchFamily="18" charset="0"/>
                      </a:rPr>
                      <m:t> </m:t>
                    </m:r>
                  </m:oMath>
                </a14:m>
                <a:r>
                  <a:rPr lang="en-US" dirty="0"/>
                  <a:t>: Constant term because no learnable parameter in </a:t>
                </a:r>
                <a14:m>
                  <m:oMath xmlns:m="http://schemas.openxmlformats.org/officeDocument/2006/math">
                    <m:r>
                      <a:rPr lang="en-US" b="0" i="1" smtClean="0">
                        <a:latin typeface="Cambria Math" panose="02040503050406030204" pitchFamily="18" charset="0"/>
                      </a:rPr>
                      <m:t>𝑞</m:t>
                    </m:r>
                  </m:oMath>
                </a14:m>
                <a:r>
                  <a:rPr lang="en-US" dirty="0"/>
                  <a:t>.</a:t>
                </a:r>
              </a:p>
            </p:txBody>
          </p:sp>
        </mc:Choice>
        <mc:Fallback>
          <p:sp>
            <p:nvSpPr>
              <p:cNvPr id="7" name="TextBox 6">
                <a:extLst>
                  <a:ext uri="{FF2B5EF4-FFF2-40B4-BE49-F238E27FC236}">
                    <a16:creationId xmlns:a16="http://schemas.microsoft.com/office/drawing/2014/main" id="{7889F521-F2AE-6BE8-5155-7BB78BBA7A51}"/>
                  </a:ext>
                </a:extLst>
              </p:cNvPr>
              <p:cNvSpPr txBox="1">
                <a:spLocks noRot="1" noChangeAspect="1" noMove="1" noResize="1" noEditPoints="1" noAdjustHandles="1" noChangeArrowheads="1" noChangeShapeType="1" noTextEdit="1"/>
              </p:cNvSpPr>
              <p:nvPr/>
            </p:nvSpPr>
            <p:spPr>
              <a:xfrm>
                <a:off x="2115288" y="4843090"/>
                <a:ext cx="8163450" cy="369332"/>
              </a:xfrm>
              <a:prstGeom prst="rect">
                <a:avLst/>
              </a:prstGeom>
              <a:blipFill>
                <a:blip r:embed="rId3"/>
                <a:stretch>
                  <a:fillRect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D601F07-48B4-AD75-6F7E-840215613436}"/>
                  </a:ext>
                </a:extLst>
              </p:cNvPr>
              <p:cNvSpPr txBox="1"/>
              <p:nvPr/>
            </p:nvSpPr>
            <p:spPr>
              <a:xfrm>
                <a:off x="2115288" y="5340641"/>
                <a:ext cx="8240568"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r>
                  <a:rPr lang="en-US" dirty="0"/>
                  <a:t>: Reconstruction term. It transforms continues embedding to image. May refer to the DDPM paper or </a:t>
                </a:r>
                <a:r>
                  <a:rPr lang="en-US" dirty="0">
                    <a:hlinkClick r:id="rId4"/>
                  </a:rPr>
                  <a:t>github</a:t>
                </a:r>
                <a:r>
                  <a:rPr lang="en-US" dirty="0"/>
                  <a:t> for details.</a:t>
                </a:r>
              </a:p>
            </p:txBody>
          </p:sp>
        </mc:Choice>
        <mc:Fallback>
          <p:sp>
            <p:nvSpPr>
              <p:cNvPr id="8" name="TextBox 7">
                <a:extLst>
                  <a:ext uri="{FF2B5EF4-FFF2-40B4-BE49-F238E27FC236}">
                    <a16:creationId xmlns:a16="http://schemas.microsoft.com/office/drawing/2014/main" id="{3D601F07-48B4-AD75-6F7E-840215613436}"/>
                  </a:ext>
                </a:extLst>
              </p:cNvPr>
              <p:cNvSpPr txBox="1">
                <a:spLocks noRot="1" noChangeAspect="1" noMove="1" noResize="1" noEditPoints="1" noAdjustHandles="1" noChangeArrowheads="1" noChangeShapeType="1" noTextEdit="1"/>
              </p:cNvSpPr>
              <p:nvPr/>
            </p:nvSpPr>
            <p:spPr>
              <a:xfrm>
                <a:off x="2115288" y="5340641"/>
                <a:ext cx="8240568" cy="646331"/>
              </a:xfrm>
              <a:prstGeom prst="rect">
                <a:avLst/>
              </a:prstGeom>
              <a:blipFill>
                <a:blip r:embed="rId5"/>
                <a:stretch>
                  <a:fillRect l="-615" t="-3846" b="-1346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F081ED-F95B-5423-C87B-33E6DB0183F1}"/>
              </a:ext>
            </a:extLst>
          </p:cNvPr>
          <p:cNvPicPr>
            <a:picLocks noChangeAspect="1"/>
          </p:cNvPicPr>
          <p:nvPr/>
        </p:nvPicPr>
        <p:blipFill>
          <a:blip r:embed="rId6"/>
          <a:stretch>
            <a:fillRect/>
          </a:stretch>
        </p:blipFill>
        <p:spPr>
          <a:xfrm>
            <a:off x="1607936" y="1927515"/>
            <a:ext cx="9842776" cy="1238567"/>
          </a:xfrm>
          <a:prstGeom prst="rect">
            <a:avLst/>
          </a:prstGeom>
        </p:spPr>
      </p:pic>
      <p:pic>
        <p:nvPicPr>
          <p:cNvPr id="10" name="Picture 9">
            <a:extLst>
              <a:ext uri="{FF2B5EF4-FFF2-40B4-BE49-F238E27FC236}">
                <a16:creationId xmlns:a16="http://schemas.microsoft.com/office/drawing/2014/main" id="{6C8A06C5-BC24-FB66-825B-82CADA7B4277}"/>
              </a:ext>
            </a:extLst>
          </p:cNvPr>
          <p:cNvPicPr>
            <a:picLocks noChangeAspect="1"/>
          </p:cNvPicPr>
          <p:nvPr/>
        </p:nvPicPr>
        <p:blipFill>
          <a:blip r:embed="rId7"/>
          <a:stretch>
            <a:fillRect/>
          </a:stretch>
        </p:blipFill>
        <p:spPr>
          <a:xfrm>
            <a:off x="2209799" y="3746982"/>
            <a:ext cx="7772400" cy="937434"/>
          </a:xfrm>
          <a:prstGeom prst="rect">
            <a:avLst/>
          </a:prstGeom>
        </p:spPr>
      </p:pic>
      <p:sp>
        <p:nvSpPr>
          <p:cNvPr id="11" name="TextBox 10">
            <a:extLst>
              <a:ext uri="{FF2B5EF4-FFF2-40B4-BE49-F238E27FC236}">
                <a16:creationId xmlns:a16="http://schemas.microsoft.com/office/drawing/2014/main" id="{A0DC3961-4E58-82D2-3780-EF717DAFFA8F}"/>
              </a:ext>
            </a:extLst>
          </p:cNvPr>
          <p:cNvSpPr txBox="1"/>
          <p:nvPr/>
        </p:nvSpPr>
        <p:spPr>
          <a:xfrm>
            <a:off x="7106215" y="2938380"/>
            <a:ext cx="4924810" cy="369332"/>
          </a:xfrm>
          <a:prstGeom prst="rect">
            <a:avLst/>
          </a:prstGeom>
          <a:noFill/>
        </p:spPr>
        <p:txBody>
          <a:bodyPr wrap="none" rtlCol="0">
            <a:spAutoFit/>
          </a:bodyPr>
          <a:lstStyle/>
          <a:p>
            <a:r>
              <a:rPr lang="en-US" dirty="0">
                <a:solidFill>
                  <a:schemeClr val="accent1"/>
                </a:solidFill>
              </a:rPr>
              <a:t>(Minimize the loss by minimizing its upper bound.)</a:t>
            </a:r>
          </a:p>
        </p:txBody>
      </p:sp>
      <p:sp>
        <p:nvSpPr>
          <p:cNvPr id="12" name="TextBox 11">
            <a:extLst>
              <a:ext uri="{FF2B5EF4-FFF2-40B4-BE49-F238E27FC236}">
                <a16:creationId xmlns:a16="http://schemas.microsoft.com/office/drawing/2014/main" id="{BBEE4E30-9A18-A499-78E2-BAC106A80E6E}"/>
              </a:ext>
            </a:extLst>
          </p:cNvPr>
          <p:cNvSpPr txBox="1"/>
          <p:nvPr/>
        </p:nvSpPr>
        <p:spPr>
          <a:xfrm>
            <a:off x="1665929" y="3281720"/>
            <a:ext cx="5934958" cy="369332"/>
          </a:xfrm>
          <a:prstGeom prst="rect">
            <a:avLst/>
          </a:prstGeom>
          <a:noFill/>
        </p:spPr>
        <p:txBody>
          <a:bodyPr wrap="none" rtlCol="0">
            <a:spAutoFit/>
          </a:bodyPr>
          <a:lstStyle/>
          <a:p>
            <a:r>
              <a:rPr lang="en-US" dirty="0"/>
              <a:t>In the DDPM paper, them make the following decomposition: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26F6AF8-663E-5CDC-9F5E-F2E42B07EBD6}"/>
                  </a:ext>
                </a:extLst>
              </p:cNvPr>
              <p:cNvSpPr txBox="1"/>
              <p:nvPr/>
            </p:nvSpPr>
            <p:spPr>
              <a:xfrm>
                <a:off x="1502740" y="1413756"/>
                <a:ext cx="4963859" cy="369332"/>
              </a:xfrm>
              <a:prstGeom prst="rect">
                <a:avLst/>
              </a:prstGeom>
              <a:noFill/>
            </p:spPr>
            <p:txBody>
              <a:bodyPr wrap="none" rtlCol="0">
                <a:spAutoFit/>
              </a:bodyPr>
              <a:lstStyle/>
              <a:p>
                <a:r>
                  <a:rPr lang="en-US" dirty="0"/>
                  <a:t>The training tries to maximize the likelihood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0" smtClean="0">
                        <a:latin typeface="Cambria Math" panose="02040503050406030204" pitchFamily="18" charset="0"/>
                      </a:rPr>
                      <m:t>.</m:t>
                    </m:r>
                  </m:oMath>
                </a14:m>
                <a:r>
                  <a:rPr lang="en-US" dirty="0"/>
                  <a:t> </a:t>
                </a:r>
              </a:p>
            </p:txBody>
          </p:sp>
        </mc:Choice>
        <mc:Fallback>
          <p:sp>
            <p:nvSpPr>
              <p:cNvPr id="2" name="TextBox 1">
                <a:extLst>
                  <a:ext uri="{FF2B5EF4-FFF2-40B4-BE49-F238E27FC236}">
                    <a16:creationId xmlns:a16="http://schemas.microsoft.com/office/drawing/2014/main" id="{426F6AF8-663E-5CDC-9F5E-F2E42B07EBD6}"/>
                  </a:ext>
                </a:extLst>
              </p:cNvPr>
              <p:cNvSpPr txBox="1">
                <a:spLocks noRot="1" noChangeAspect="1" noMove="1" noResize="1" noEditPoints="1" noAdjustHandles="1" noChangeArrowheads="1" noChangeShapeType="1" noTextEdit="1"/>
              </p:cNvSpPr>
              <p:nvPr/>
            </p:nvSpPr>
            <p:spPr>
              <a:xfrm>
                <a:off x="1502740" y="1413756"/>
                <a:ext cx="4963859" cy="369332"/>
              </a:xfrm>
              <a:prstGeom prst="rect">
                <a:avLst/>
              </a:prstGeom>
              <a:blipFill>
                <a:blip r:embed="rId8"/>
                <a:stretch>
                  <a:fillRect l="-1020"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285297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AD3638-6E6C-8C81-8855-717FC4EF733C}"/>
              </a:ext>
            </a:extLst>
          </p:cNvPr>
          <p:cNvSpPr txBox="1">
            <a:spLocks/>
          </p:cNvSpPr>
          <p:nvPr/>
        </p:nvSpPr>
        <p:spPr>
          <a:xfrm>
            <a:off x="0"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dirty="0"/>
              <a:t>Model training</a:t>
            </a:r>
          </a:p>
        </p:txBody>
      </p:sp>
      <p:pic>
        <p:nvPicPr>
          <p:cNvPr id="5" name="Picture 4">
            <a:extLst>
              <a:ext uri="{FF2B5EF4-FFF2-40B4-BE49-F238E27FC236}">
                <a16:creationId xmlns:a16="http://schemas.microsoft.com/office/drawing/2014/main" id="{46764251-A1DA-8093-394F-2187CE64F464}"/>
              </a:ext>
            </a:extLst>
          </p:cNvPr>
          <p:cNvPicPr>
            <a:picLocks noChangeAspect="1"/>
          </p:cNvPicPr>
          <p:nvPr/>
        </p:nvPicPr>
        <p:blipFill>
          <a:blip r:embed="rId2"/>
          <a:stretch>
            <a:fillRect/>
          </a:stretch>
        </p:blipFill>
        <p:spPr>
          <a:xfrm>
            <a:off x="4419600" y="0"/>
            <a:ext cx="7772400" cy="130879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7C9B1E-C039-E93B-C645-DECD010CF5E5}"/>
                  </a:ext>
                </a:extLst>
              </p:cNvPr>
              <p:cNvSpPr txBox="1"/>
              <p:nvPr/>
            </p:nvSpPr>
            <p:spPr>
              <a:xfrm>
                <a:off x="308570" y="1362073"/>
                <a:ext cx="3770263"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Tractable term. From Bayes rule:</a:t>
                </a:r>
              </a:p>
            </p:txBody>
          </p:sp>
        </mc:Choice>
        <mc:Fallback xmlns="">
          <p:sp>
            <p:nvSpPr>
              <p:cNvPr id="6" name="TextBox 5">
                <a:extLst>
                  <a:ext uri="{FF2B5EF4-FFF2-40B4-BE49-F238E27FC236}">
                    <a16:creationId xmlns:a16="http://schemas.microsoft.com/office/drawing/2014/main" id="{297C9B1E-C039-E93B-C645-DECD010CF5E5}"/>
                  </a:ext>
                </a:extLst>
              </p:cNvPr>
              <p:cNvSpPr txBox="1">
                <a:spLocks noRot="1" noChangeAspect="1" noMove="1" noResize="1" noEditPoints="1" noAdjustHandles="1" noChangeArrowheads="1" noChangeShapeType="1" noTextEdit="1"/>
              </p:cNvSpPr>
              <p:nvPr/>
            </p:nvSpPr>
            <p:spPr>
              <a:xfrm>
                <a:off x="308570" y="1362073"/>
                <a:ext cx="3770263" cy="369332"/>
              </a:xfrm>
              <a:prstGeom prst="rect">
                <a:avLst/>
              </a:prstGeom>
              <a:blipFill>
                <a:blip r:embed="rId3"/>
                <a:stretch>
                  <a:fillRect t="-6667" r="-336" b="-233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4D6FDB8-4CD9-A45A-DD78-DD83CA92380D}"/>
              </a:ext>
            </a:extLst>
          </p:cNvPr>
          <p:cNvPicPr>
            <a:picLocks noChangeAspect="1"/>
          </p:cNvPicPr>
          <p:nvPr/>
        </p:nvPicPr>
        <p:blipFill>
          <a:blip r:embed="rId4"/>
          <a:stretch>
            <a:fillRect/>
          </a:stretch>
        </p:blipFill>
        <p:spPr>
          <a:xfrm>
            <a:off x="1488742" y="1879285"/>
            <a:ext cx="8317747" cy="1296272"/>
          </a:xfrm>
          <a:prstGeom prst="rect">
            <a:avLst/>
          </a:prstGeom>
        </p:spPr>
      </p:pic>
      <p:pic>
        <p:nvPicPr>
          <p:cNvPr id="8" name="Picture 7">
            <a:extLst>
              <a:ext uri="{FF2B5EF4-FFF2-40B4-BE49-F238E27FC236}">
                <a16:creationId xmlns:a16="http://schemas.microsoft.com/office/drawing/2014/main" id="{15B23E87-3AFC-37A0-245E-921270BFF718}"/>
              </a:ext>
            </a:extLst>
          </p:cNvPr>
          <p:cNvPicPr>
            <a:picLocks noChangeAspect="1"/>
          </p:cNvPicPr>
          <p:nvPr/>
        </p:nvPicPr>
        <p:blipFill>
          <a:blip r:embed="rId5"/>
          <a:stretch>
            <a:fillRect/>
          </a:stretch>
        </p:blipFill>
        <p:spPr>
          <a:xfrm>
            <a:off x="1388394" y="4757115"/>
            <a:ext cx="9415209" cy="970848"/>
          </a:xfrm>
          <a:prstGeom prst="rect">
            <a:avLst/>
          </a:prstGeom>
        </p:spPr>
      </p:pic>
      <p:pic>
        <p:nvPicPr>
          <p:cNvPr id="9" name="Picture 8">
            <a:extLst>
              <a:ext uri="{FF2B5EF4-FFF2-40B4-BE49-F238E27FC236}">
                <a16:creationId xmlns:a16="http://schemas.microsoft.com/office/drawing/2014/main" id="{F5674A07-9682-DE14-EF9D-EEB11A9A50F0}"/>
              </a:ext>
            </a:extLst>
          </p:cNvPr>
          <p:cNvPicPr>
            <a:picLocks noChangeAspect="1"/>
          </p:cNvPicPr>
          <p:nvPr/>
        </p:nvPicPr>
        <p:blipFill>
          <a:blip r:embed="rId6"/>
          <a:stretch>
            <a:fillRect/>
          </a:stretch>
        </p:blipFill>
        <p:spPr>
          <a:xfrm>
            <a:off x="3459295" y="3931104"/>
            <a:ext cx="4398071" cy="411997"/>
          </a:xfrm>
          <a:prstGeom prst="rect">
            <a:avLst/>
          </a:prstGeom>
        </p:spPr>
      </p:pic>
      <p:sp>
        <p:nvSpPr>
          <p:cNvPr id="10" name="TextBox 9">
            <a:extLst>
              <a:ext uri="{FF2B5EF4-FFF2-40B4-BE49-F238E27FC236}">
                <a16:creationId xmlns:a16="http://schemas.microsoft.com/office/drawing/2014/main" id="{7A9A7E49-869C-E8C9-EF60-8948674844B8}"/>
              </a:ext>
            </a:extLst>
          </p:cNvPr>
          <p:cNvSpPr txBox="1"/>
          <p:nvPr/>
        </p:nvSpPr>
        <p:spPr>
          <a:xfrm>
            <a:off x="1388394" y="3398087"/>
            <a:ext cx="7767511" cy="369332"/>
          </a:xfrm>
          <a:prstGeom prst="rect">
            <a:avLst/>
          </a:prstGeom>
          <a:noFill/>
        </p:spPr>
        <p:txBody>
          <a:bodyPr wrap="none" rtlCol="0">
            <a:spAutoFit/>
          </a:bodyPr>
          <a:lstStyle/>
          <a:p>
            <a:r>
              <a:rPr lang="en-US" dirty="0"/>
              <a:t>Recall that we use Gaussian with learnable mean to model the backward process:</a:t>
            </a:r>
          </a:p>
        </p:txBody>
      </p:sp>
    </p:spTree>
    <p:extLst>
      <p:ext uri="{BB962C8B-B14F-4D97-AF65-F5344CB8AC3E}">
        <p14:creationId xmlns:p14="http://schemas.microsoft.com/office/powerpoint/2010/main" val="112912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5182765"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Diffusion models</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389940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PyTorch</a:t>
            </a: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811472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UNC</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Research</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Computing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Resources</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5047600"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4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Basic</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Algorithm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058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AD3638-6E6C-8C81-8855-717FC4EF733C}"/>
              </a:ext>
            </a:extLst>
          </p:cNvPr>
          <p:cNvSpPr txBox="1">
            <a:spLocks/>
          </p:cNvSpPr>
          <p:nvPr/>
        </p:nvSpPr>
        <p:spPr>
          <a:xfrm>
            <a:off x="0"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dirty="0"/>
              <a:t>Model training</a:t>
            </a:r>
          </a:p>
        </p:txBody>
      </p:sp>
      <p:pic>
        <p:nvPicPr>
          <p:cNvPr id="5" name="Picture 4">
            <a:extLst>
              <a:ext uri="{FF2B5EF4-FFF2-40B4-BE49-F238E27FC236}">
                <a16:creationId xmlns:a16="http://schemas.microsoft.com/office/drawing/2014/main" id="{46764251-A1DA-8093-394F-2187CE64F464}"/>
              </a:ext>
            </a:extLst>
          </p:cNvPr>
          <p:cNvPicPr>
            <a:picLocks noChangeAspect="1"/>
          </p:cNvPicPr>
          <p:nvPr/>
        </p:nvPicPr>
        <p:blipFill>
          <a:blip r:embed="rId2"/>
          <a:stretch>
            <a:fillRect/>
          </a:stretch>
        </p:blipFill>
        <p:spPr>
          <a:xfrm>
            <a:off x="4419600" y="0"/>
            <a:ext cx="7772400" cy="1308794"/>
          </a:xfrm>
          <a:prstGeom prst="rect">
            <a:avLst/>
          </a:prstGeom>
        </p:spPr>
      </p:pic>
      <p:pic>
        <p:nvPicPr>
          <p:cNvPr id="2" name="Picture 1">
            <a:extLst>
              <a:ext uri="{FF2B5EF4-FFF2-40B4-BE49-F238E27FC236}">
                <a16:creationId xmlns:a16="http://schemas.microsoft.com/office/drawing/2014/main" id="{1F7622D6-D24E-7D01-D3E1-8B5E5B8C99DF}"/>
              </a:ext>
            </a:extLst>
          </p:cNvPr>
          <p:cNvPicPr>
            <a:picLocks noChangeAspect="1"/>
          </p:cNvPicPr>
          <p:nvPr/>
        </p:nvPicPr>
        <p:blipFill>
          <a:blip r:embed="rId3"/>
          <a:stretch>
            <a:fillRect/>
          </a:stretch>
        </p:blipFill>
        <p:spPr>
          <a:xfrm>
            <a:off x="4027927" y="2987930"/>
            <a:ext cx="4590113" cy="970755"/>
          </a:xfrm>
          <a:prstGeom prst="rect">
            <a:avLst/>
          </a:prstGeom>
        </p:spPr>
      </p:pic>
      <p:pic>
        <p:nvPicPr>
          <p:cNvPr id="3" name="Picture 2">
            <a:extLst>
              <a:ext uri="{FF2B5EF4-FFF2-40B4-BE49-F238E27FC236}">
                <a16:creationId xmlns:a16="http://schemas.microsoft.com/office/drawing/2014/main" id="{2E989BBD-2684-04BD-5281-AA5FCD3355DB}"/>
              </a:ext>
            </a:extLst>
          </p:cNvPr>
          <p:cNvPicPr>
            <a:picLocks noChangeAspect="1"/>
          </p:cNvPicPr>
          <p:nvPr/>
        </p:nvPicPr>
        <p:blipFill>
          <a:blip r:embed="rId4"/>
          <a:stretch>
            <a:fillRect/>
          </a:stretch>
        </p:blipFill>
        <p:spPr>
          <a:xfrm>
            <a:off x="2546779" y="4244455"/>
            <a:ext cx="7772400" cy="1556912"/>
          </a:xfrm>
          <a:prstGeom prst="rect">
            <a:avLst/>
          </a:prstGeom>
        </p:spPr>
      </p:pic>
      <p:pic>
        <p:nvPicPr>
          <p:cNvPr id="12" name="Picture 11">
            <a:extLst>
              <a:ext uri="{FF2B5EF4-FFF2-40B4-BE49-F238E27FC236}">
                <a16:creationId xmlns:a16="http://schemas.microsoft.com/office/drawing/2014/main" id="{F8A686CB-8159-90BD-0108-19E22AB28AE1}"/>
              </a:ext>
            </a:extLst>
          </p:cNvPr>
          <p:cNvPicPr>
            <a:picLocks noChangeAspect="1"/>
          </p:cNvPicPr>
          <p:nvPr/>
        </p:nvPicPr>
        <p:blipFill>
          <a:blip r:embed="rId5"/>
          <a:stretch>
            <a:fillRect/>
          </a:stretch>
        </p:blipFill>
        <p:spPr>
          <a:xfrm>
            <a:off x="4027927" y="1731405"/>
            <a:ext cx="4136145" cy="868938"/>
          </a:xfrm>
          <a:prstGeom prst="rect">
            <a:avLst/>
          </a:prstGeom>
        </p:spPr>
      </p:pic>
      <p:sp>
        <p:nvSpPr>
          <p:cNvPr id="13" name="TextBox 12">
            <a:extLst>
              <a:ext uri="{FF2B5EF4-FFF2-40B4-BE49-F238E27FC236}">
                <a16:creationId xmlns:a16="http://schemas.microsoft.com/office/drawing/2014/main" id="{AE1E09E7-13C3-FAEC-09EE-754C0C32134A}"/>
              </a:ext>
            </a:extLst>
          </p:cNvPr>
          <p:cNvSpPr txBox="1"/>
          <p:nvPr/>
        </p:nvSpPr>
        <p:spPr>
          <a:xfrm>
            <a:off x="673959" y="1362073"/>
            <a:ext cx="3745641" cy="369332"/>
          </a:xfrm>
          <a:prstGeom prst="rect">
            <a:avLst/>
          </a:prstGeom>
          <a:noFill/>
        </p:spPr>
        <p:txBody>
          <a:bodyPr wrap="none" rtlCol="0">
            <a:spAutoFit/>
          </a:bodyPr>
          <a:lstStyle/>
          <a:p>
            <a:r>
              <a:rPr lang="en-US" dirty="0"/>
              <a:t>With some calculations, we can show:</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CE4D850-8AB1-A2C5-0AE2-3262F6F5CADD}"/>
                  </a:ext>
                </a:extLst>
              </p:cNvPr>
              <p:cNvSpPr txBox="1"/>
              <p:nvPr/>
            </p:nvSpPr>
            <p:spPr>
              <a:xfrm>
                <a:off x="673958" y="2702160"/>
                <a:ext cx="3838358" cy="369332"/>
              </a:xfrm>
              <a:prstGeom prst="rect">
                <a:avLst/>
              </a:prstGeom>
              <a:noFill/>
            </p:spPr>
            <p:txBody>
              <a:bodyPr wrap="none" rtlCol="0">
                <a:spAutoFit/>
              </a:bodyPr>
              <a:lstStyle/>
              <a:p>
                <a:r>
                  <a:rPr lang="en-US" dirty="0"/>
                  <a:t>So it is design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𝑡</m:t>
                        </m:r>
                      </m:sub>
                    </m:sSub>
                  </m:oMath>
                </a14:m>
                <a:r>
                  <a:rPr lang="en-US" dirty="0"/>
                  <a:t> with similar structure:</a:t>
                </a:r>
              </a:p>
            </p:txBody>
          </p:sp>
        </mc:Choice>
        <mc:Fallback xmlns="">
          <p:sp>
            <p:nvSpPr>
              <p:cNvPr id="14" name="TextBox 13">
                <a:extLst>
                  <a:ext uri="{FF2B5EF4-FFF2-40B4-BE49-F238E27FC236}">
                    <a16:creationId xmlns:a16="http://schemas.microsoft.com/office/drawing/2014/main" id="{8CE4D850-8AB1-A2C5-0AE2-3262F6F5CADD}"/>
                  </a:ext>
                </a:extLst>
              </p:cNvPr>
              <p:cNvSpPr txBox="1">
                <a:spLocks noRot="1" noChangeAspect="1" noMove="1" noResize="1" noEditPoints="1" noAdjustHandles="1" noChangeArrowheads="1" noChangeShapeType="1" noTextEdit="1"/>
              </p:cNvSpPr>
              <p:nvPr/>
            </p:nvSpPr>
            <p:spPr>
              <a:xfrm>
                <a:off x="673958" y="2702160"/>
                <a:ext cx="3838358" cy="369332"/>
              </a:xfrm>
              <a:prstGeom prst="rect">
                <a:avLst/>
              </a:prstGeom>
              <a:blipFill>
                <a:blip r:embed="rId6"/>
                <a:stretch>
                  <a:fillRect l="-1650" t="-6667" r="-330"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E484437-5797-8727-B713-97C7D57799C1}"/>
              </a:ext>
            </a:extLst>
          </p:cNvPr>
          <p:cNvSpPr txBox="1"/>
          <p:nvPr/>
        </p:nvSpPr>
        <p:spPr>
          <a:xfrm>
            <a:off x="673958" y="3976940"/>
            <a:ext cx="1639551" cy="369332"/>
          </a:xfrm>
          <a:prstGeom prst="rect">
            <a:avLst/>
          </a:prstGeom>
          <a:noFill/>
        </p:spPr>
        <p:txBody>
          <a:bodyPr wrap="none" rtlCol="0">
            <a:spAutoFit/>
          </a:bodyPr>
          <a:lstStyle/>
          <a:p>
            <a:r>
              <a:rPr lang="en-US" dirty="0"/>
              <a:t>Which leads to:</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9A5E0F-70D2-A5F7-0244-B03FCB434B84}"/>
                  </a:ext>
                </a:extLst>
              </p:cNvPr>
              <p:cNvSpPr txBox="1"/>
              <p:nvPr/>
            </p:nvSpPr>
            <p:spPr>
              <a:xfrm>
                <a:off x="6432979" y="5418131"/>
                <a:ext cx="3475760" cy="369332"/>
              </a:xfrm>
              <a:prstGeom prst="rect">
                <a:avLst/>
              </a:prstGeom>
              <a:noFill/>
            </p:spPr>
            <p:txBody>
              <a:bodyPr wrap="none" rtlCol="0">
                <a:spAutoFit/>
              </a:bodyPr>
              <a:lstStyle/>
              <a:p>
                <a:r>
                  <a:rPr lang="en-US" dirty="0">
                    <a:solidFill>
                      <a:schemeClr val="accent1"/>
                    </a:solidFill>
                  </a:rPr>
                  <a:t>They let </a:t>
                </a:r>
                <a14:m>
                  <m:oMath xmlns:m="http://schemas.openxmlformats.org/officeDocument/2006/math">
                    <m:sSub>
                      <m:sSubPr>
                        <m:ctrlPr>
                          <a:rPr lang="en-US" i="1" smtClean="0">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𝜆</m:t>
                        </m:r>
                      </m:e>
                      <m:sub>
                        <m:r>
                          <a:rPr lang="en-US" b="0" i="1" smtClean="0">
                            <a:solidFill>
                              <a:schemeClr val="accent1"/>
                            </a:solidFill>
                            <a:latin typeface="Cambria Math" panose="02040503050406030204" pitchFamily="18" charset="0"/>
                            <a:ea typeface="Cambria Math" panose="02040503050406030204" pitchFamily="18" charset="0"/>
                          </a:rPr>
                          <m:t>𝑡</m:t>
                        </m:r>
                      </m:sub>
                    </m:sSub>
                    <m:r>
                      <a:rPr lang="en-US" b="0" i="1" smtClean="0">
                        <a:solidFill>
                          <a:schemeClr val="accent1"/>
                        </a:solidFill>
                        <a:latin typeface="Cambria Math" panose="02040503050406030204" pitchFamily="18" charset="0"/>
                        <a:ea typeface="Cambria Math" panose="02040503050406030204" pitchFamily="18" charset="0"/>
                      </a:rPr>
                      <m:t>=1</m:t>
                    </m:r>
                  </m:oMath>
                </a14:m>
                <a:r>
                  <a:rPr lang="en-US" dirty="0">
                    <a:solidFill>
                      <a:schemeClr val="accent1"/>
                    </a:solidFill>
                  </a:rPr>
                  <a:t> in the DDPM paper</a:t>
                </a:r>
              </a:p>
            </p:txBody>
          </p:sp>
        </mc:Choice>
        <mc:Fallback xmlns="">
          <p:sp>
            <p:nvSpPr>
              <p:cNvPr id="16" name="TextBox 15">
                <a:extLst>
                  <a:ext uri="{FF2B5EF4-FFF2-40B4-BE49-F238E27FC236}">
                    <a16:creationId xmlns:a16="http://schemas.microsoft.com/office/drawing/2014/main" id="{B79A5E0F-70D2-A5F7-0244-B03FCB434B84}"/>
                  </a:ext>
                </a:extLst>
              </p:cNvPr>
              <p:cNvSpPr txBox="1">
                <a:spLocks noRot="1" noChangeAspect="1" noMove="1" noResize="1" noEditPoints="1" noAdjustHandles="1" noChangeArrowheads="1" noChangeShapeType="1" noTextEdit="1"/>
              </p:cNvSpPr>
              <p:nvPr/>
            </p:nvSpPr>
            <p:spPr>
              <a:xfrm>
                <a:off x="6432979" y="5418131"/>
                <a:ext cx="3475760" cy="369332"/>
              </a:xfrm>
              <a:prstGeom prst="rect">
                <a:avLst/>
              </a:prstGeom>
              <a:blipFill>
                <a:blip r:embed="rId7"/>
                <a:stretch>
                  <a:fillRect l="-1460" t="-6667" r="-730" b="-26667"/>
                </a:stretch>
              </a:blipFill>
            </p:spPr>
            <p:txBody>
              <a:bodyPr/>
              <a:lstStyle/>
              <a:p>
                <a:r>
                  <a:rPr lang="en-US">
                    <a:noFill/>
                  </a:rPr>
                  <a:t> </a:t>
                </a:r>
              </a:p>
            </p:txBody>
          </p:sp>
        </mc:Fallback>
      </mc:AlternateContent>
    </p:spTree>
    <p:extLst>
      <p:ext uri="{BB962C8B-B14F-4D97-AF65-F5344CB8AC3E}">
        <p14:creationId xmlns:p14="http://schemas.microsoft.com/office/powerpoint/2010/main" val="3357660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AD3638-6E6C-8C81-8855-717FC4EF733C}"/>
              </a:ext>
            </a:extLst>
          </p:cNvPr>
          <p:cNvSpPr txBox="1">
            <a:spLocks/>
          </p:cNvSpPr>
          <p:nvPr/>
        </p:nvSpPr>
        <p:spPr>
          <a:xfrm>
            <a:off x="0"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dirty="0"/>
              <a:t>Model training</a:t>
            </a:r>
          </a:p>
        </p:txBody>
      </p:sp>
      <p:pic>
        <p:nvPicPr>
          <p:cNvPr id="5" name="Picture 4">
            <a:extLst>
              <a:ext uri="{FF2B5EF4-FFF2-40B4-BE49-F238E27FC236}">
                <a16:creationId xmlns:a16="http://schemas.microsoft.com/office/drawing/2014/main" id="{46764251-A1DA-8093-394F-2187CE64F464}"/>
              </a:ext>
            </a:extLst>
          </p:cNvPr>
          <p:cNvPicPr>
            <a:picLocks noChangeAspect="1"/>
          </p:cNvPicPr>
          <p:nvPr/>
        </p:nvPicPr>
        <p:blipFill>
          <a:blip r:embed="rId2"/>
          <a:stretch>
            <a:fillRect/>
          </a:stretch>
        </p:blipFill>
        <p:spPr>
          <a:xfrm>
            <a:off x="4419600" y="0"/>
            <a:ext cx="7772400" cy="1308794"/>
          </a:xfrm>
          <a:prstGeom prst="rect">
            <a:avLst/>
          </a:prstGeom>
        </p:spPr>
      </p:pic>
      <p:sp>
        <p:nvSpPr>
          <p:cNvPr id="6" name="TextBox 5">
            <a:extLst>
              <a:ext uri="{FF2B5EF4-FFF2-40B4-BE49-F238E27FC236}">
                <a16:creationId xmlns:a16="http://schemas.microsoft.com/office/drawing/2014/main" id="{3B04D7E6-B8A4-1290-03DC-DE88D993CAE7}"/>
              </a:ext>
            </a:extLst>
          </p:cNvPr>
          <p:cNvSpPr txBox="1"/>
          <p:nvPr/>
        </p:nvSpPr>
        <p:spPr>
          <a:xfrm>
            <a:off x="607857" y="1362073"/>
            <a:ext cx="10231199" cy="369332"/>
          </a:xfrm>
          <a:prstGeom prst="rect">
            <a:avLst/>
          </a:prstGeom>
          <a:noFill/>
        </p:spPr>
        <p:txBody>
          <a:bodyPr wrap="none" rtlCol="0">
            <a:spAutoFit/>
          </a:bodyPr>
          <a:lstStyle/>
          <a:p>
            <a:r>
              <a:rPr lang="en-US" dirty="0"/>
              <a:t>So the loss minimization degenerate to noise prediction task, which is minimizing the noise prediction MSE: </a:t>
            </a:r>
          </a:p>
        </p:txBody>
      </p:sp>
      <p:pic>
        <p:nvPicPr>
          <p:cNvPr id="7" name="Picture 6">
            <a:extLst>
              <a:ext uri="{FF2B5EF4-FFF2-40B4-BE49-F238E27FC236}">
                <a16:creationId xmlns:a16="http://schemas.microsoft.com/office/drawing/2014/main" id="{F7E6A8FF-A887-2E69-48B8-EA0B8D7748FE}"/>
              </a:ext>
            </a:extLst>
          </p:cNvPr>
          <p:cNvPicPr>
            <a:picLocks noChangeAspect="1"/>
          </p:cNvPicPr>
          <p:nvPr/>
        </p:nvPicPr>
        <p:blipFill>
          <a:blip r:embed="rId3"/>
          <a:stretch>
            <a:fillRect/>
          </a:stretch>
        </p:blipFill>
        <p:spPr>
          <a:xfrm>
            <a:off x="4023218" y="1803233"/>
            <a:ext cx="4145564" cy="52885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8D5365-B3C9-78C5-3C1F-3D51DBFCA1DB}"/>
                  </a:ext>
                </a:extLst>
              </p:cNvPr>
              <p:cNvSpPr txBox="1"/>
              <p:nvPr/>
            </p:nvSpPr>
            <p:spPr>
              <a:xfrm>
                <a:off x="2908453" y="3041413"/>
                <a:ext cx="5860130" cy="369332"/>
              </a:xfrm>
              <a:prstGeom prst="rect">
                <a:avLst/>
              </a:prstGeom>
              <a:noFill/>
            </p:spPr>
            <p:txBody>
              <a:bodyPr wrap="none" rtlCol="0">
                <a:spAutoFit/>
              </a:bodyPr>
              <a:lstStyle/>
              <a:p>
                <a:r>
                  <a:rPr lang="en-US" dirty="0"/>
                  <a:t>In practice, they use </a:t>
                </a:r>
                <a:r>
                  <a:rPr lang="en-US" dirty="0" err="1"/>
                  <a:t>Unet</a:t>
                </a:r>
                <a:r>
                  <a:rPr lang="en-US" dirty="0"/>
                  <a:t> with time encoding to construct </a:t>
                </a:r>
                <a14:m>
                  <m:oMath xmlns:m="http://schemas.openxmlformats.org/officeDocument/2006/math">
                    <m:r>
                      <a:rPr lang="en-US" i="1" smtClean="0">
                        <a:latin typeface="Cambria Math" panose="02040503050406030204" pitchFamily="18" charset="0"/>
                        <a:ea typeface="Cambria Math" panose="02040503050406030204" pitchFamily="18" charset="0"/>
                      </a:rPr>
                      <m:t>𝜖</m:t>
                    </m:r>
                  </m:oMath>
                </a14:m>
                <a:r>
                  <a:rPr lang="en-US" dirty="0"/>
                  <a:t>.</a:t>
                </a:r>
              </a:p>
            </p:txBody>
          </p:sp>
        </mc:Choice>
        <mc:Fallback xmlns="">
          <p:sp>
            <p:nvSpPr>
              <p:cNvPr id="8" name="TextBox 7">
                <a:extLst>
                  <a:ext uri="{FF2B5EF4-FFF2-40B4-BE49-F238E27FC236}">
                    <a16:creationId xmlns:a16="http://schemas.microsoft.com/office/drawing/2014/main" id="{268D5365-B3C9-78C5-3C1F-3D51DBFCA1DB}"/>
                  </a:ext>
                </a:extLst>
              </p:cNvPr>
              <p:cNvSpPr txBox="1">
                <a:spLocks noRot="1" noChangeAspect="1" noMove="1" noResize="1" noEditPoints="1" noAdjustHandles="1" noChangeArrowheads="1" noChangeShapeType="1" noTextEdit="1"/>
              </p:cNvSpPr>
              <p:nvPr/>
            </p:nvSpPr>
            <p:spPr>
              <a:xfrm>
                <a:off x="2908453" y="3041413"/>
                <a:ext cx="5860130" cy="369332"/>
              </a:xfrm>
              <a:prstGeom prst="rect">
                <a:avLst/>
              </a:prstGeom>
              <a:blipFill>
                <a:blip r:embed="rId4"/>
                <a:stretch>
                  <a:fillRect l="-648" t="-6667" b="-2666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481CC49D-ADAF-AAE3-F8DC-09FE23284E59}"/>
              </a:ext>
            </a:extLst>
          </p:cNvPr>
          <p:cNvPicPr>
            <a:picLocks noChangeAspect="1"/>
          </p:cNvPicPr>
          <p:nvPr/>
        </p:nvPicPr>
        <p:blipFill>
          <a:blip r:embed="rId5"/>
          <a:stretch>
            <a:fillRect/>
          </a:stretch>
        </p:blipFill>
        <p:spPr>
          <a:xfrm>
            <a:off x="2209800" y="3447256"/>
            <a:ext cx="7772400" cy="2860611"/>
          </a:xfrm>
          <a:prstGeom prst="rect">
            <a:avLst/>
          </a:prstGeom>
        </p:spPr>
      </p:pic>
    </p:spTree>
    <p:extLst>
      <p:ext uri="{BB962C8B-B14F-4D97-AF65-F5344CB8AC3E}">
        <p14:creationId xmlns:p14="http://schemas.microsoft.com/office/powerpoint/2010/main" val="162258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AD3638-6E6C-8C81-8855-717FC4EF733C}"/>
              </a:ext>
            </a:extLst>
          </p:cNvPr>
          <p:cNvSpPr txBox="1">
            <a:spLocks/>
          </p:cNvSpPr>
          <p:nvPr/>
        </p:nvSpPr>
        <p:spPr>
          <a:xfrm>
            <a:off x="0"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dirty="0"/>
              <a:t>Summarize</a:t>
            </a:r>
          </a:p>
        </p:txBody>
      </p:sp>
      <p:pic>
        <p:nvPicPr>
          <p:cNvPr id="5" name="Picture 4">
            <a:extLst>
              <a:ext uri="{FF2B5EF4-FFF2-40B4-BE49-F238E27FC236}">
                <a16:creationId xmlns:a16="http://schemas.microsoft.com/office/drawing/2014/main" id="{46764251-A1DA-8093-394F-2187CE64F464}"/>
              </a:ext>
            </a:extLst>
          </p:cNvPr>
          <p:cNvPicPr>
            <a:picLocks noChangeAspect="1"/>
          </p:cNvPicPr>
          <p:nvPr/>
        </p:nvPicPr>
        <p:blipFill>
          <a:blip r:embed="rId2"/>
          <a:stretch>
            <a:fillRect/>
          </a:stretch>
        </p:blipFill>
        <p:spPr>
          <a:xfrm>
            <a:off x="4419600" y="0"/>
            <a:ext cx="7772400" cy="1308794"/>
          </a:xfrm>
          <a:prstGeom prst="rect">
            <a:avLst/>
          </a:prstGeom>
        </p:spPr>
      </p:pic>
      <p:pic>
        <p:nvPicPr>
          <p:cNvPr id="2" name="Picture 1">
            <a:extLst>
              <a:ext uri="{FF2B5EF4-FFF2-40B4-BE49-F238E27FC236}">
                <a16:creationId xmlns:a16="http://schemas.microsoft.com/office/drawing/2014/main" id="{D7238BFB-CF17-9E88-5756-031C974F5217}"/>
              </a:ext>
            </a:extLst>
          </p:cNvPr>
          <p:cNvPicPr>
            <a:picLocks noChangeAspect="1"/>
          </p:cNvPicPr>
          <p:nvPr/>
        </p:nvPicPr>
        <p:blipFill>
          <a:blip r:embed="rId3"/>
          <a:stretch>
            <a:fillRect/>
          </a:stretch>
        </p:blipFill>
        <p:spPr>
          <a:xfrm>
            <a:off x="1200502" y="2947573"/>
            <a:ext cx="9790995" cy="284516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12014D-FE8B-C08B-16E0-1EA72DEC0C62}"/>
                  </a:ext>
                </a:extLst>
              </p:cNvPr>
              <p:cNvSpPr txBox="1"/>
              <p:nvPr/>
            </p:nvSpPr>
            <p:spPr>
              <a:xfrm>
                <a:off x="1009799" y="2174871"/>
                <a:ext cx="10172400" cy="369332"/>
              </a:xfrm>
              <a:prstGeom prst="rect">
                <a:avLst/>
              </a:prstGeom>
              <a:noFill/>
            </p:spPr>
            <p:txBody>
              <a:bodyPr wrap="none" rtlCol="0">
                <a:spAutoFit/>
              </a:bodyPr>
              <a:lstStyle/>
              <a:p>
                <a:r>
                  <a:rPr lang="en-US" dirty="0"/>
                  <a:t>First apply the Training algorithm to train </a:t>
                </a:r>
                <a14:m>
                  <m:oMath xmlns:m="http://schemas.openxmlformats.org/officeDocument/2006/math">
                    <m:r>
                      <a:rPr lang="en-US" i="1" smtClean="0">
                        <a:latin typeface="Cambria Math" panose="02040503050406030204" pitchFamily="18" charset="0"/>
                        <a:ea typeface="Cambria Math" panose="02040503050406030204" pitchFamily="18" charset="0"/>
                      </a:rPr>
                      <m:t>𝜖</m:t>
                    </m:r>
                  </m:oMath>
                </a14:m>
                <a:r>
                  <a:rPr lang="en-US" dirty="0"/>
                  <a:t> network, then use the Sampling algorithm to generate samples.</a:t>
                </a:r>
              </a:p>
            </p:txBody>
          </p:sp>
        </mc:Choice>
        <mc:Fallback xmlns="">
          <p:sp>
            <p:nvSpPr>
              <p:cNvPr id="3" name="TextBox 2">
                <a:extLst>
                  <a:ext uri="{FF2B5EF4-FFF2-40B4-BE49-F238E27FC236}">
                    <a16:creationId xmlns:a16="http://schemas.microsoft.com/office/drawing/2014/main" id="{7712014D-FE8B-C08B-16E0-1EA72DEC0C62}"/>
                  </a:ext>
                </a:extLst>
              </p:cNvPr>
              <p:cNvSpPr txBox="1">
                <a:spLocks noRot="1" noChangeAspect="1" noMove="1" noResize="1" noEditPoints="1" noAdjustHandles="1" noChangeArrowheads="1" noChangeShapeType="1" noTextEdit="1"/>
              </p:cNvSpPr>
              <p:nvPr/>
            </p:nvSpPr>
            <p:spPr>
              <a:xfrm>
                <a:off x="1009799" y="2174871"/>
                <a:ext cx="10172400" cy="369332"/>
              </a:xfrm>
              <a:prstGeom prst="rect">
                <a:avLst/>
              </a:prstGeom>
              <a:blipFill>
                <a:blip r:embed="rId4"/>
                <a:stretch>
                  <a:fillRect l="-499"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005799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1B62-BB3B-7BD4-2124-72900C539A36}"/>
              </a:ext>
            </a:extLst>
          </p:cNvPr>
          <p:cNvSpPr>
            <a:spLocks noGrp="1"/>
          </p:cNvSpPr>
          <p:nvPr>
            <p:ph type="title"/>
          </p:nvPr>
        </p:nvSpPr>
        <p:spPr>
          <a:xfrm>
            <a:off x="0" y="0"/>
            <a:ext cx="10515600" cy="1325563"/>
          </a:xfrm>
        </p:spPr>
        <p:txBody>
          <a:bodyPr/>
          <a:lstStyle/>
          <a:p>
            <a:r>
              <a:rPr lang="en-US" i="0" dirty="0">
                <a:effectLst/>
              </a:rPr>
              <a:t>Speed up Diffusion Model Sampling</a:t>
            </a:r>
            <a:endParaRPr lang="en-US" dirty="0"/>
          </a:p>
        </p:txBody>
      </p:sp>
      <p:sp>
        <p:nvSpPr>
          <p:cNvPr id="4" name="TextBox 3">
            <a:extLst>
              <a:ext uri="{FF2B5EF4-FFF2-40B4-BE49-F238E27FC236}">
                <a16:creationId xmlns:a16="http://schemas.microsoft.com/office/drawing/2014/main" id="{83561282-7AC4-D4F6-3369-AC1A6BE9DF80}"/>
              </a:ext>
            </a:extLst>
          </p:cNvPr>
          <p:cNvSpPr txBox="1"/>
          <p:nvPr/>
        </p:nvSpPr>
        <p:spPr>
          <a:xfrm>
            <a:off x="838200" y="1576060"/>
            <a:ext cx="8527462" cy="646331"/>
          </a:xfrm>
          <a:prstGeom prst="rect">
            <a:avLst/>
          </a:prstGeom>
          <a:noFill/>
        </p:spPr>
        <p:txBody>
          <a:bodyPr wrap="square" rtlCol="0">
            <a:spAutoFit/>
          </a:bodyPr>
          <a:lstStyle/>
          <a:p>
            <a:r>
              <a:rPr lang="en-US" dirty="0"/>
              <a:t>It is very slow to generate a sample from DDPM by following the Markov chain of the reverse diffusion process, as T can be up to one or a few thousand steps. </a:t>
            </a:r>
          </a:p>
        </p:txBody>
      </p:sp>
      <p:sp>
        <p:nvSpPr>
          <p:cNvPr id="6" name="TextBox 5">
            <a:extLst>
              <a:ext uri="{FF2B5EF4-FFF2-40B4-BE49-F238E27FC236}">
                <a16:creationId xmlns:a16="http://schemas.microsoft.com/office/drawing/2014/main" id="{50258E9F-855A-1F77-3E15-B83B47C661ED}"/>
              </a:ext>
            </a:extLst>
          </p:cNvPr>
          <p:cNvSpPr txBox="1"/>
          <p:nvPr/>
        </p:nvSpPr>
        <p:spPr>
          <a:xfrm>
            <a:off x="849760" y="3429000"/>
            <a:ext cx="6099586" cy="923330"/>
          </a:xfrm>
          <a:prstGeom prst="rect">
            <a:avLst/>
          </a:prstGeom>
          <a:noFill/>
        </p:spPr>
        <p:txBody>
          <a:bodyPr wrap="square">
            <a:spAutoFit/>
          </a:bodyPr>
          <a:lstStyle/>
          <a:p>
            <a:r>
              <a:rPr lang="en-US" dirty="0"/>
              <a:t>For example, it takes around 20 hours to sample 50k images of size 32 × 32 from a DDPM, but less than a minute to do so from a GAN on an Nvidia 2080 </a:t>
            </a:r>
            <a:r>
              <a:rPr lang="en-US" dirty="0" err="1"/>
              <a:t>Ti</a:t>
            </a:r>
            <a:r>
              <a:rPr lang="en-US" dirty="0"/>
              <a:t> GPU.</a:t>
            </a:r>
          </a:p>
        </p:txBody>
      </p:sp>
      <p:sp>
        <p:nvSpPr>
          <p:cNvPr id="7" name="TextBox 6">
            <a:extLst>
              <a:ext uri="{FF2B5EF4-FFF2-40B4-BE49-F238E27FC236}">
                <a16:creationId xmlns:a16="http://schemas.microsoft.com/office/drawing/2014/main" id="{B0F5190D-E809-3A0F-0428-4CF636483F9A}"/>
              </a:ext>
            </a:extLst>
          </p:cNvPr>
          <p:cNvSpPr txBox="1"/>
          <p:nvPr/>
        </p:nvSpPr>
        <p:spPr>
          <a:xfrm>
            <a:off x="6949346" y="4450944"/>
            <a:ext cx="2901948" cy="369332"/>
          </a:xfrm>
          <a:prstGeom prst="rect">
            <a:avLst/>
          </a:prstGeom>
          <a:noFill/>
        </p:spPr>
        <p:txBody>
          <a:bodyPr wrap="none" rtlCol="0">
            <a:spAutoFit/>
          </a:bodyPr>
          <a:lstStyle/>
          <a:p>
            <a:r>
              <a:rPr lang="en-US" dirty="0">
                <a:solidFill>
                  <a:schemeClr val="accent1"/>
                </a:solidFill>
              </a:rPr>
              <a:t>You may try it yourself in HW</a:t>
            </a:r>
          </a:p>
        </p:txBody>
      </p:sp>
    </p:spTree>
    <p:extLst>
      <p:ext uri="{BB962C8B-B14F-4D97-AF65-F5344CB8AC3E}">
        <p14:creationId xmlns:p14="http://schemas.microsoft.com/office/powerpoint/2010/main" val="3448687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1B62-BB3B-7BD4-2124-72900C539A36}"/>
              </a:ext>
            </a:extLst>
          </p:cNvPr>
          <p:cNvSpPr>
            <a:spLocks noGrp="1"/>
          </p:cNvSpPr>
          <p:nvPr>
            <p:ph type="title"/>
          </p:nvPr>
        </p:nvSpPr>
        <p:spPr>
          <a:xfrm>
            <a:off x="0" y="0"/>
            <a:ext cx="10515600" cy="1325563"/>
          </a:xfrm>
        </p:spPr>
        <p:txBody>
          <a:bodyPr/>
          <a:lstStyle/>
          <a:p>
            <a:r>
              <a:rPr lang="en-US" i="0" dirty="0">
                <a:effectLst/>
              </a:rPr>
              <a:t>Speed up Diffusion Model Sampling</a:t>
            </a:r>
            <a:endParaRPr lang="en-US" dirty="0"/>
          </a:p>
        </p:txBody>
      </p:sp>
      <p:sp>
        <p:nvSpPr>
          <p:cNvPr id="7" name="TextBox 6">
            <a:extLst>
              <a:ext uri="{FF2B5EF4-FFF2-40B4-BE49-F238E27FC236}">
                <a16:creationId xmlns:a16="http://schemas.microsoft.com/office/drawing/2014/main" id="{B0F5190D-E809-3A0F-0428-4CF636483F9A}"/>
              </a:ext>
            </a:extLst>
          </p:cNvPr>
          <p:cNvSpPr txBox="1"/>
          <p:nvPr/>
        </p:nvSpPr>
        <p:spPr>
          <a:xfrm>
            <a:off x="10238590" y="1471377"/>
            <a:ext cx="1465730" cy="1200329"/>
          </a:xfrm>
          <a:prstGeom prst="rect">
            <a:avLst/>
          </a:prstGeom>
          <a:noFill/>
        </p:spPr>
        <p:txBody>
          <a:bodyPr wrap="square" rtlCol="0">
            <a:spAutoFit/>
          </a:bodyPr>
          <a:lstStyle/>
          <a:p>
            <a:r>
              <a:rPr lang="en-US" dirty="0">
                <a:solidFill>
                  <a:schemeClr val="accent1"/>
                </a:solidFill>
              </a:rPr>
              <a:t>Can be founded in improved DDPM paper</a:t>
            </a:r>
          </a:p>
        </p:txBody>
      </p:sp>
      <p:pic>
        <p:nvPicPr>
          <p:cNvPr id="3" name="Picture 2">
            <a:extLst>
              <a:ext uri="{FF2B5EF4-FFF2-40B4-BE49-F238E27FC236}">
                <a16:creationId xmlns:a16="http://schemas.microsoft.com/office/drawing/2014/main" id="{35D77E48-CEBF-6E3A-E7B9-ECF6CA2ADA7C}"/>
              </a:ext>
            </a:extLst>
          </p:cNvPr>
          <p:cNvPicPr>
            <a:picLocks noChangeAspect="1"/>
          </p:cNvPicPr>
          <p:nvPr/>
        </p:nvPicPr>
        <p:blipFill>
          <a:blip r:embed="rId2"/>
          <a:stretch>
            <a:fillRect/>
          </a:stretch>
        </p:blipFill>
        <p:spPr>
          <a:xfrm>
            <a:off x="2069951" y="2199108"/>
            <a:ext cx="7772400" cy="696753"/>
          </a:xfrm>
          <a:prstGeom prst="rect">
            <a:avLst/>
          </a:prstGeom>
        </p:spPr>
      </p:pic>
      <p:pic>
        <p:nvPicPr>
          <p:cNvPr id="5" name="Picture 4">
            <a:extLst>
              <a:ext uri="{FF2B5EF4-FFF2-40B4-BE49-F238E27FC236}">
                <a16:creationId xmlns:a16="http://schemas.microsoft.com/office/drawing/2014/main" id="{F47DC094-92AE-FA48-7D2D-78C3BC9E7F82}"/>
              </a:ext>
            </a:extLst>
          </p:cNvPr>
          <p:cNvPicPr>
            <a:picLocks noChangeAspect="1"/>
          </p:cNvPicPr>
          <p:nvPr/>
        </p:nvPicPr>
        <p:blipFill>
          <a:blip r:embed="rId3"/>
          <a:stretch>
            <a:fillRect/>
          </a:stretch>
        </p:blipFill>
        <p:spPr>
          <a:xfrm>
            <a:off x="2069951" y="1183292"/>
            <a:ext cx="7772400" cy="1067454"/>
          </a:xfrm>
          <a:prstGeom prst="rect">
            <a:avLst/>
          </a:prstGeom>
        </p:spPr>
      </p:pic>
      <p:pic>
        <p:nvPicPr>
          <p:cNvPr id="8" name="Picture 7">
            <a:extLst>
              <a:ext uri="{FF2B5EF4-FFF2-40B4-BE49-F238E27FC236}">
                <a16:creationId xmlns:a16="http://schemas.microsoft.com/office/drawing/2014/main" id="{B541740C-3542-4D0F-03EA-0941E5DD4F45}"/>
              </a:ext>
            </a:extLst>
          </p:cNvPr>
          <p:cNvPicPr>
            <a:picLocks noChangeAspect="1"/>
          </p:cNvPicPr>
          <p:nvPr/>
        </p:nvPicPr>
        <p:blipFill>
          <a:blip r:embed="rId4"/>
          <a:stretch>
            <a:fillRect/>
          </a:stretch>
        </p:blipFill>
        <p:spPr>
          <a:xfrm>
            <a:off x="2066364" y="3429000"/>
            <a:ext cx="7772400" cy="2931116"/>
          </a:xfrm>
          <a:prstGeom prst="rect">
            <a:avLst/>
          </a:prstGeom>
        </p:spPr>
      </p:pic>
      <p:sp>
        <p:nvSpPr>
          <p:cNvPr id="9" name="TextBox 8">
            <a:extLst>
              <a:ext uri="{FF2B5EF4-FFF2-40B4-BE49-F238E27FC236}">
                <a16:creationId xmlns:a16="http://schemas.microsoft.com/office/drawing/2014/main" id="{10A392E5-B930-25AB-7BB1-97ABD2279BCF}"/>
              </a:ext>
            </a:extLst>
          </p:cNvPr>
          <p:cNvSpPr txBox="1"/>
          <p:nvPr/>
        </p:nvSpPr>
        <p:spPr>
          <a:xfrm>
            <a:off x="10238590" y="4373826"/>
            <a:ext cx="1653460" cy="923330"/>
          </a:xfrm>
          <a:prstGeom prst="rect">
            <a:avLst/>
          </a:prstGeom>
          <a:noFill/>
        </p:spPr>
        <p:txBody>
          <a:bodyPr wrap="square" rtlCol="0">
            <a:spAutoFit/>
          </a:bodyPr>
          <a:lstStyle/>
          <a:p>
            <a:r>
              <a:rPr lang="en-US" dirty="0">
                <a:solidFill>
                  <a:schemeClr val="accent1"/>
                </a:solidFill>
              </a:rPr>
              <a:t>You will try DDIM yourself in HW</a:t>
            </a:r>
          </a:p>
        </p:txBody>
      </p:sp>
    </p:spTree>
    <p:extLst>
      <p:ext uri="{BB962C8B-B14F-4D97-AF65-F5344CB8AC3E}">
        <p14:creationId xmlns:p14="http://schemas.microsoft.com/office/powerpoint/2010/main" val="361234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8D21AD7-797C-ECEB-00B4-86BB4C1CC788}"/>
              </a:ext>
            </a:extLst>
          </p:cNvPr>
          <p:cNvSpPr>
            <a:spLocks noGrp="1"/>
          </p:cNvSpPr>
          <p:nvPr>
            <p:ph idx="1"/>
          </p:nvPr>
        </p:nvSpPr>
        <p:spPr>
          <a:xfrm>
            <a:off x="838200" y="1825625"/>
            <a:ext cx="10166873" cy="1603375"/>
          </a:xfrm>
        </p:spPr>
        <p:txBody>
          <a:bodyPr>
            <a:noAutofit/>
          </a:bodyPr>
          <a:lstStyle/>
          <a:p>
            <a:pPr>
              <a:spcAft>
                <a:spcPts val="600"/>
              </a:spcAft>
            </a:pPr>
            <a:r>
              <a:rPr lang="en-US" altLang="zh-CN" sz="2000" dirty="0"/>
              <a:t>Denoising Diffusion Probabilistic Models (DDPM) paper </a:t>
            </a:r>
            <a:r>
              <a:rPr lang="en-US" altLang="zh-CN" sz="2000" dirty="0">
                <a:hlinkClick r:id="rId2"/>
              </a:rPr>
              <a:t>https://arxiv.org/abs/2006.11239</a:t>
            </a:r>
            <a:endParaRPr lang="en-US" altLang="zh-CN" sz="2000" dirty="0"/>
          </a:p>
          <a:p>
            <a:pPr algn="l"/>
            <a:r>
              <a:rPr lang="en-US" sz="2000" dirty="0"/>
              <a:t>Improved Denoising Diffusion Probabilistic Models paper </a:t>
            </a:r>
            <a:r>
              <a:rPr lang="en-US" sz="2000" dirty="0">
                <a:hlinkClick r:id="rId3"/>
              </a:rPr>
              <a:t>https://arxiv.org/abs/2102.09672</a:t>
            </a:r>
            <a:endParaRPr lang="en-US" sz="2000" dirty="0"/>
          </a:p>
          <a:p>
            <a:r>
              <a:rPr lang="en-US" sz="2000" dirty="0"/>
              <a:t>Denoising Diffusion Implicit Models (DDIMs) paper </a:t>
            </a:r>
            <a:r>
              <a:rPr lang="en-US" sz="2000" dirty="0">
                <a:hlinkClick r:id="rId4"/>
              </a:rPr>
              <a:t>https://arxiv.org/abs/2010.02502</a:t>
            </a:r>
            <a:endParaRPr lang="en-US" sz="2000" dirty="0"/>
          </a:p>
        </p:txBody>
      </p:sp>
      <p:sp>
        <p:nvSpPr>
          <p:cNvPr id="5" name="Title 1">
            <a:extLst>
              <a:ext uri="{FF2B5EF4-FFF2-40B4-BE49-F238E27FC236}">
                <a16:creationId xmlns:a16="http://schemas.microsoft.com/office/drawing/2014/main" id="{B8C5D644-ED09-0E3C-7E59-76601F78CC41}"/>
              </a:ext>
            </a:extLst>
          </p:cNvPr>
          <p:cNvSpPr>
            <a:spLocks noGrp="1"/>
          </p:cNvSpPr>
          <p:nvPr>
            <p:ph type="title"/>
          </p:nvPr>
        </p:nvSpPr>
        <p:spPr>
          <a:xfrm>
            <a:off x="0" y="18255"/>
            <a:ext cx="10515600" cy="1325563"/>
          </a:xfrm>
        </p:spPr>
        <p:txBody>
          <a:bodyPr/>
          <a:lstStyle/>
          <a:p>
            <a:r>
              <a:rPr lang="en-US" dirty="0"/>
              <a:t>References</a:t>
            </a:r>
          </a:p>
        </p:txBody>
      </p:sp>
    </p:spTree>
    <p:extLst>
      <p:ext uri="{BB962C8B-B14F-4D97-AF65-F5344CB8AC3E}">
        <p14:creationId xmlns:p14="http://schemas.microsoft.com/office/powerpoint/2010/main" val="6383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828566"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Learning</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4879797"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Discrete</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time</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diffusion models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5139484"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Continues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time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diffusion models</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5047600"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Algorithm</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15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Continues</a:t>
            </a:r>
            <a:r>
              <a:rPr lang="zh-CN" altLang="en-US" dirty="0"/>
              <a:t> </a:t>
            </a:r>
            <a:r>
              <a:rPr lang="en-US" altLang="zh-CN" dirty="0"/>
              <a:t>time</a:t>
            </a:r>
            <a:r>
              <a:rPr lang="zh-CN" altLang="en-US" dirty="0"/>
              <a:t> </a:t>
            </a:r>
            <a:r>
              <a:rPr lang="en-US" altLang="zh-CN" dirty="0"/>
              <a:t>diffusion models</a:t>
            </a:r>
            <a:endParaRPr lang="en-US" dirty="0"/>
          </a:p>
        </p:txBody>
      </p:sp>
      <p:pic>
        <p:nvPicPr>
          <p:cNvPr id="2" name="Picture 1">
            <a:extLst>
              <a:ext uri="{FF2B5EF4-FFF2-40B4-BE49-F238E27FC236}">
                <a16:creationId xmlns:a16="http://schemas.microsoft.com/office/drawing/2014/main" id="{308EEAF5-EC79-1681-7306-9AD79A373EB1}"/>
              </a:ext>
            </a:extLst>
          </p:cNvPr>
          <p:cNvPicPr>
            <a:picLocks noChangeAspect="1"/>
          </p:cNvPicPr>
          <p:nvPr/>
        </p:nvPicPr>
        <p:blipFill>
          <a:blip r:embed="rId2"/>
          <a:stretch>
            <a:fillRect/>
          </a:stretch>
        </p:blipFill>
        <p:spPr>
          <a:xfrm>
            <a:off x="1347137" y="1112664"/>
            <a:ext cx="9497725" cy="1740041"/>
          </a:xfrm>
          <a:prstGeom prst="rect">
            <a:avLst/>
          </a:prstGeom>
        </p:spPr>
      </p:pic>
      <p:sp>
        <p:nvSpPr>
          <p:cNvPr id="5" name="TextBox 4">
            <a:extLst>
              <a:ext uri="{FF2B5EF4-FFF2-40B4-BE49-F238E27FC236}">
                <a16:creationId xmlns:a16="http://schemas.microsoft.com/office/drawing/2014/main" id="{38AB9C80-4DBC-F27B-19A4-E8DF0E495AAA}"/>
              </a:ext>
            </a:extLst>
          </p:cNvPr>
          <p:cNvSpPr txBox="1"/>
          <p:nvPr/>
        </p:nvSpPr>
        <p:spPr>
          <a:xfrm>
            <a:off x="807864" y="2991138"/>
            <a:ext cx="4449936" cy="369332"/>
          </a:xfrm>
          <a:prstGeom prst="rect">
            <a:avLst/>
          </a:prstGeom>
          <a:noFill/>
        </p:spPr>
        <p:txBody>
          <a:bodyPr wrap="none" rtlCol="0">
            <a:spAutoFit/>
          </a:bodyPr>
          <a:lstStyle/>
          <a:p>
            <a:r>
              <a:rPr lang="en-US" dirty="0"/>
              <a:t>Consider when T is large, adding noise slowly.</a:t>
            </a:r>
          </a:p>
        </p:txBody>
      </p:sp>
      <p:pic>
        <p:nvPicPr>
          <p:cNvPr id="9" name="Picture 8">
            <a:extLst>
              <a:ext uri="{FF2B5EF4-FFF2-40B4-BE49-F238E27FC236}">
                <a16:creationId xmlns:a16="http://schemas.microsoft.com/office/drawing/2014/main" id="{921365AD-C356-3263-E19E-72D081E0BB2D}"/>
              </a:ext>
            </a:extLst>
          </p:cNvPr>
          <p:cNvPicPr>
            <a:picLocks noChangeAspect="1"/>
          </p:cNvPicPr>
          <p:nvPr/>
        </p:nvPicPr>
        <p:blipFill>
          <a:blip r:embed="rId3"/>
          <a:stretch>
            <a:fillRect/>
          </a:stretch>
        </p:blipFill>
        <p:spPr>
          <a:xfrm>
            <a:off x="2550459" y="3592416"/>
            <a:ext cx="7772400" cy="1508887"/>
          </a:xfrm>
          <a:prstGeom prst="rect">
            <a:avLst/>
          </a:prstGeom>
        </p:spPr>
      </p:pic>
      <p:pic>
        <p:nvPicPr>
          <p:cNvPr id="11" name="Picture 10">
            <a:extLst>
              <a:ext uri="{FF2B5EF4-FFF2-40B4-BE49-F238E27FC236}">
                <a16:creationId xmlns:a16="http://schemas.microsoft.com/office/drawing/2014/main" id="{86E9AE95-3E8D-574E-68D0-0FEC2DD6B4D5}"/>
              </a:ext>
            </a:extLst>
          </p:cNvPr>
          <p:cNvPicPr>
            <a:picLocks noChangeAspect="1"/>
          </p:cNvPicPr>
          <p:nvPr/>
        </p:nvPicPr>
        <p:blipFill>
          <a:blip r:embed="rId4"/>
          <a:stretch>
            <a:fillRect/>
          </a:stretch>
        </p:blipFill>
        <p:spPr>
          <a:xfrm>
            <a:off x="4550892" y="5216548"/>
            <a:ext cx="3090213" cy="1248931"/>
          </a:xfrm>
          <a:prstGeom prst="rect">
            <a:avLst/>
          </a:prstGeom>
        </p:spPr>
      </p:pic>
    </p:spTree>
    <p:extLst>
      <p:ext uri="{BB962C8B-B14F-4D97-AF65-F5344CB8AC3E}">
        <p14:creationId xmlns:p14="http://schemas.microsoft.com/office/powerpoint/2010/main" val="337028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Continues</a:t>
            </a:r>
            <a:r>
              <a:rPr lang="zh-CN" altLang="en-US" dirty="0"/>
              <a:t> </a:t>
            </a:r>
            <a:r>
              <a:rPr lang="en-US" altLang="zh-CN" dirty="0"/>
              <a:t>time</a:t>
            </a:r>
            <a:r>
              <a:rPr lang="zh-CN" altLang="en-US" dirty="0"/>
              <a:t> </a:t>
            </a:r>
            <a:r>
              <a:rPr lang="en-US" altLang="zh-CN" dirty="0"/>
              <a:t>diffusion models</a:t>
            </a:r>
            <a:endParaRPr lang="en-US" dirty="0"/>
          </a:p>
        </p:txBody>
      </p:sp>
      <p:sp>
        <p:nvSpPr>
          <p:cNvPr id="7" name="TextBox 6">
            <a:extLst>
              <a:ext uri="{FF2B5EF4-FFF2-40B4-BE49-F238E27FC236}">
                <a16:creationId xmlns:a16="http://schemas.microsoft.com/office/drawing/2014/main" id="{D85EE10E-02AF-C725-E993-BC457750CE12}"/>
              </a:ext>
            </a:extLst>
          </p:cNvPr>
          <p:cNvSpPr txBox="1"/>
          <p:nvPr/>
        </p:nvSpPr>
        <p:spPr>
          <a:xfrm>
            <a:off x="1278356" y="4114360"/>
            <a:ext cx="1970539" cy="400110"/>
          </a:xfrm>
          <a:prstGeom prst="rect">
            <a:avLst/>
          </a:prstGeom>
          <a:noFill/>
        </p:spPr>
        <p:txBody>
          <a:bodyPr wrap="none" rtlCol="0">
            <a:spAutoFit/>
          </a:bodyPr>
          <a:lstStyle/>
          <a:p>
            <a:r>
              <a:rPr lang="en-US" sz="2000" dirty="0"/>
              <a:t>Forward process:</a:t>
            </a:r>
          </a:p>
        </p:txBody>
      </p:sp>
      <p:pic>
        <p:nvPicPr>
          <p:cNvPr id="8" name="Picture 7">
            <a:extLst>
              <a:ext uri="{FF2B5EF4-FFF2-40B4-BE49-F238E27FC236}">
                <a16:creationId xmlns:a16="http://schemas.microsoft.com/office/drawing/2014/main" id="{D60C870B-69CE-A048-31AE-5D688A50FCBF}"/>
              </a:ext>
            </a:extLst>
          </p:cNvPr>
          <p:cNvPicPr>
            <a:picLocks noChangeAspect="1"/>
          </p:cNvPicPr>
          <p:nvPr/>
        </p:nvPicPr>
        <p:blipFill>
          <a:blip r:embed="rId2"/>
          <a:stretch>
            <a:fillRect/>
          </a:stretch>
        </p:blipFill>
        <p:spPr>
          <a:xfrm>
            <a:off x="3912241" y="4514470"/>
            <a:ext cx="4940300" cy="1371600"/>
          </a:xfrm>
          <a:prstGeom prst="rect">
            <a:avLst/>
          </a:prstGeom>
        </p:spPr>
      </p:pic>
      <p:sp>
        <p:nvSpPr>
          <p:cNvPr id="10" name="TextBox 9">
            <a:extLst>
              <a:ext uri="{FF2B5EF4-FFF2-40B4-BE49-F238E27FC236}">
                <a16:creationId xmlns:a16="http://schemas.microsoft.com/office/drawing/2014/main" id="{EA4E2C5F-BA40-1884-755B-E0F3B97E25B1}"/>
              </a:ext>
            </a:extLst>
          </p:cNvPr>
          <p:cNvSpPr txBox="1"/>
          <p:nvPr/>
        </p:nvSpPr>
        <p:spPr>
          <a:xfrm>
            <a:off x="1278356" y="5000215"/>
            <a:ext cx="2118593" cy="400110"/>
          </a:xfrm>
          <a:prstGeom prst="rect">
            <a:avLst/>
          </a:prstGeom>
          <a:noFill/>
        </p:spPr>
        <p:txBody>
          <a:bodyPr wrap="none" rtlCol="0">
            <a:spAutoFit/>
          </a:bodyPr>
          <a:lstStyle/>
          <a:p>
            <a:r>
              <a:rPr lang="en-US" sz="2000" dirty="0"/>
              <a:t>Backward process:</a:t>
            </a:r>
          </a:p>
        </p:txBody>
      </p:sp>
      <p:pic>
        <p:nvPicPr>
          <p:cNvPr id="12" name="Picture 11">
            <a:extLst>
              <a:ext uri="{FF2B5EF4-FFF2-40B4-BE49-F238E27FC236}">
                <a16:creationId xmlns:a16="http://schemas.microsoft.com/office/drawing/2014/main" id="{AA297A82-6088-60FA-0610-207043242E37}"/>
              </a:ext>
            </a:extLst>
          </p:cNvPr>
          <p:cNvPicPr>
            <a:picLocks noChangeAspect="1"/>
          </p:cNvPicPr>
          <p:nvPr/>
        </p:nvPicPr>
        <p:blipFill>
          <a:blip r:embed="rId3"/>
          <a:stretch>
            <a:fillRect/>
          </a:stretch>
        </p:blipFill>
        <p:spPr>
          <a:xfrm>
            <a:off x="2447002" y="1141351"/>
            <a:ext cx="7734300" cy="2679700"/>
          </a:xfrm>
          <a:prstGeom prst="rect">
            <a:avLst/>
          </a:prstGeom>
        </p:spPr>
      </p:pic>
      <p:pic>
        <p:nvPicPr>
          <p:cNvPr id="13" name="Picture 12">
            <a:extLst>
              <a:ext uri="{FF2B5EF4-FFF2-40B4-BE49-F238E27FC236}">
                <a16:creationId xmlns:a16="http://schemas.microsoft.com/office/drawing/2014/main" id="{FB88BD30-3407-27D8-1377-C2F6FB35AC85}"/>
              </a:ext>
            </a:extLst>
          </p:cNvPr>
          <p:cNvPicPr>
            <a:picLocks noChangeAspect="1"/>
          </p:cNvPicPr>
          <p:nvPr/>
        </p:nvPicPr>
        <p:blipFill>
          <a:blip r:embed="rId4"/>
          <a:stretch>
            <a:fillRect/>
          </a:stretch>
        </p:blipFill>
        <p:spPr>
          <a:xfrm>
            <a:off x="4833771" y="3996915"/>
            <a:ext cx="3479800" cy="635000"/>
          </a:xfrm>
          <a:prstGeom prst="rect">
            <a:avLst/>
          </a:prstGeom>
        </p:spPr>
      </p:pic>
      <p:sp>
        <p:nvSpPr>
          <p:cNvPr id="14" name="TextBox 13">
            <a:extLst>
              <a:ext uri="{FF2B5EF4-FFF2-40B4-BE49-F238E27FC236}">
                <a16:creationId xmlns:a16="http://schemas.microsoft.com/office/drawing/2014/main" id="{4A4BF2FD-E054-CBBE-6ABC-DC2E97F48D03}"/>
              </a:ext>
            </a:extLst>
          </p:cNvPr>
          <p:cNvSpPr txBox="1"/>
          <p:nvPr/>
        </p:nvSpPr>
        <p:spPr>
          <a:xfrm>
            <a:off x="9382343" y="4635572"/>
            <a:ext cx="2266514" cy="923330"/>
          </a:xfrm>
          <a:prstGeom prst="rect">
            <a:avLst/>
          </a:prstGeom>
          <a:noFill/>
        </p:spPr>
        <p:txBody>
          <a:bodyPr wrap="square" rtlCol="0">
            <a:spAutoFit/>
          </a:bodyPr>
          <a:lstStyle/>
          <a:p>
            <a:r>
              <a:rPr lang="en-US" dirty="0"/>
              <a:t>Can be derived using results from SDE. Omit the details.</a:t>
            </a:r>
          </a:p>
        </p:txBody>
      </p:sp>
      <p:sp>
        <p:nvSpPr>
          <p:cNvPr id="15" name="TextBox 14">
            <a:extLst>
              <a:ext uri="{FF2B5EF4-FFF2-40B4-BE49-F238E27FC236}">
                <a16:creationId xmlns:a16="http://schemas.microsoft.com/office/drawing/2014/main" id="{0A3E48A9-0AE9-B753-DF6A-E9B1084F3E24}"/>
              </a:ext>
            </a:extLst>
          </p:cNvPr>
          <p:cNvSpPr txBox="1"/>
          <p:nvPr/>
        </p:nvSpPr>
        <p:spPr>
          <a:xfrm>
            <a:off x="4495503" y="5886070"/>
            <a:ext cx="3081293" cy="369332"/>
          </a:xfrm>
          <a:prstGeom prst="rect">
            <a:avLst/>
          </a:prstGeom>
          <a:noFill/>
        </p:spPr>
        <p:txBody>
          <a:bodyPr wrap="none" rtlCol="0">
            <a:spAutoFit/>
          </a:bodyPr>
          <a:lstStyle/>
          <a:p>
            <a:r>
              <a:rPr lang="en-US" dirty="0">
                <a:solidFill>
                  <a:schemeClr val="accent5"/>
                </a:solidFill>
              </a:rPr>
              <a:t>How to get the score function?</a:t>
            </a:r>
          </a:p>
        </p:txBody>
      </p:sp>
    </p:spTree>
    <p:extLst>
      <p:ext uri="{BB962C8B-B14F-4D97-AF65-F5344CB8AC3E}">
        <p14:creationId xmlns:p14="http://schemas.microsoft.com/office/powerpoint/2010/main" val="3733392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Continues</a:t>
            </a:r>
            <a:r>
              <a:rPr lang="zh-CN" altLang="en-US" dirty="0"/>
              <a:t> </a:t>
            </a:r>
            <a:r>
              <a:rPr lang="en-US" altLang="zh-CN" dirty="0"/>
              <a:t>time</a:t>
            </a:r>
            <a:r>
              <a:rPr lang="zh-CN" altLang="en-US" dirty="0"/>
              <a:t> </a:t>
            </a:r>
            <a:r>
              <a:rPr lang="en-US" altLang="zh-CN" dirty="0"/>
              <a:t>diffusion models</a:t>
            </a:r>
            <a:endParaRPr lang="en-US" dirty="0"/>
          </a:p>
        </p:txBody>
      </p:sp>
      <p:pic>
        <p:nvPicPr>
          <p:cNvPr id="12" name="Picture 11">
            <a:extLst>
              <a:ext uri="{FF2B5EF4-FFF2-40B4-BE49-F238E27FC236}">
                <a16:creationId xmlns:a16="http://schemas.microsoft.com/office/drawing/2014/main" id="{AA297A82-6088-60FA-0610-207043242E37}"/>
              </a:ext>
            </a:extLst>
          </p:cNvPr>
          <p:cNvPicPr>
            <a:picLocks noChangeAspect="1"/>
          </p:cNvPicPr>
          <p:nvPr/>
        </p:nvPicPr>
        <p:blipFill>
          <a:blip r:embed="rId2"/>
          <a:stretch>
            <a:fillRect/>
          </a:stretch>
        </p:blipFill>
        <p:spPr>
          <a:xfrm>
            <a:off x="2447002" y="1141351"/>
            <a:ext cx="7734300" cy="26797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4BF2FD-E054-CBBE-6ABC-DC2E97F48D03}"/>
                  </a:ext>
                </a:extLst>
              </p:cNvPr>
              <p:cNvSpPr txBox="1"/>
              <p:nvPr/>
            </p:nvSpPr>
            <p:spPr>
              <a:xfrm>
                <a:off x="2991285" y="5916415"/>
                <a:ext cx="6562147" cy="369332"/>
              </a:xfrm>
              <a:prstGeom prst="rect">
                <a:avLst/>
              </a:prstGeom>
              <a:noFill/>
            </p:spPr>
            <p:txBody>
              <a:bodyPr wrap="square" rtlCol="0">
                <a:spAutoFit/>
              </a:bodyPr>
              <a:lstStyle/>
              <a:p>
                <a:r>
                  <a:rPr lang="en-US" dirty="0">
                    <a:solidFill>
                      <a:schemeClr val="accent5"/>
                    </a:solidFill>
                  </a:rPr>
                  <a:t>However, </a:t>
                </a: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𝑞</m:t>
                        </m:r>
                      </m:e>
                      <m:sub>
                        <m:r>
                          <a:rPr lang="en-US" b="0" i="1" smtClean="0">
                            <a:solidFill>
                              <a:schemeClr val="accent5"/>
                            </a:solidFill>
                            <a:latin typeface="Cambria Math" panose="02040503050406030204" pitchFamily="18" charset="0"/>
                          </a:rPr>
                          <m:t>𝑡</m:t>
                        </m:r>
                      </m:sub>
                    </m:sSub>
                  </m:oMath>
                </a14:m>
                <a:r>
                  <a:rPr lang="en-US" dirty="0">
                    <a:solidFill>
                      <a:schemeClr val="accent5"/>
                    </a:solidFill>
                  </a:rPr>
                  <a:t> is not accessible. Otherwise set t=0 to generate</a:t>
                </a: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 </m:t>
                        </m:r>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0</m:t>
                        </m:r>
                      </m:sub>
                    </m:sSub>
                  </m:oMath>
                </a14:m>
                <a:r>
                  <a:rPr lang="en-US" dirty="0">
                    <a:solidFill>
                      <a:schemeClr val="accent5"/>
                    </a:solidFill>
                  </a:rPr>
                  <a:t>.</a:t>
                </a:r>
              </a:p>
            </p:txBody>
          </p:sp>
        </mc:Choice>
        <mc:Fallback xmlns="">
          <p:sp>
            <p:nvSpPr>
              <p:cNvPr id="14" name="TextBox 13">
                <a:extLst>
                  <a:ext uri="{FF2B5EF4-FFF2-40B4-BE49-F238E27FC236}">
                    <a16:creationId xmlns:a16="http://schemas.microsoft.com/office/drawing/2014/main" id="{4A4BF2FD-E054-CBBE-6ABC-DC2E97F48D03}"/>
                  </a:ext>
                </a:extLst>
              </p:cNvPr>
              <p:cNvSpPr txBox="1">
                <a:spLocks noRot="1" noChangeAspect="1" noMove="1" noResize="1" noEditPoints="1" noAdjustHandles="1" noChangeArrowheads="1" noChangeShapeType="1" noTextEdit="1"/>
              </p:cNvSpPr>
              <p:nvPr/>
            </p:nvSpPr>
            <p:spPr>
              <a:xfrm>
                <a:off x="2991285" y="5916415"/>
                <a:ext cx="6562147" cy="369332"/>
              </a:xfrm>
              <a:prstGeom prst="rect">
                <a:avLst/>
              </a:prstGeom>
              <a:blipFill>
                <a:blip r:embed="rId3"/>
                <a:stretch>
                  <a:fillRect l="-772" t="-10345" b="-27586"/>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82D7773F-9F21-A07A-EE18-9DE4DC3A1119}"/>
              </a:ext>
            </a:extLst>
          </p:cNvPr>
          <p:cNvPicPr>
            <a:picLocks noChangeAspect="1"/>
          </p:cNvPicPr>
          <p:nvPr/>
        </p:nvPicPr>
        <p:blipFill>
          <a:blip r:embed="rId4"/>
          <a:stretch>
            <a:fillRect/>
          </a:stretch>
        </p:blipFill>
        <p:spPr>
          <a:xfrm>
            <a:off x="924542" y="3946184"/>
            <a:ext cx="9391940" cy="1995925"/>
          </a:xfrm>
          <a:prstGeom prst="rect">
            <a:avLst/>
          </a:prstGeom>
        </p:spPr>
      </p:pic>
    </p:spTree>
    <p:extLst>
      <p:ext uri="{BB962C8B-B14F-4D97-AF65-F5344CB8AC3E}">
        <p14:creationId xmlns:p14="http://schemas.microsoft.com/office/powerpoint/2010/main" val="80548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828566"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Deep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Learning</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3899401"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err="1">
                <a:solidFill>
                  <a:schemeClr val="bg2">
                    <a:lumMod val="90000"/>
                  </a:schemeClr>
                </a:solidFill>
                <a:latin typeface="Times New Roman" panose="02020603050405020304" pitchFamily="18" charset="0"/>
                <a:cs typeface="Times New Roman" panose="02020603050405020304" pitchFamily="18" charset="0"/>
              </a:rPr>
              <a:t>PyTorch</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811472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UNC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Research</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Computing</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Resources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5047600"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Algorithm</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6754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Continues</a:t>
            </a:r>
            <a:r>
              <a:rPr lang="zh-CN" altLang="en-US" dirty="0"/>
              <a:t> </a:t>
            </a:r>
            <a:r>
              <a:rPr lang="en-US" altLang="zh-CN" dirty="0"/>
              <a:t>time</a:t>
            </a:r>
            <a:r>
              <a:rPr lang="zh-CN" altLang="en-US" dirty="0"/>
              <a:t> </a:t>
            </a:r>
            <a:r>
              <a:rPr lang="en-US" altLang="zh-CN" dirty="0"/>
              <a:t>diffusion models</a:t>
            </a:r>
            <a:endParaRPr lang="en-US" dirty="0"/>
          </a:p>
        </p:txBody>
      </p:sp>
      <p:pic>
        <p:nvPicPr>
          <p:cNvPr id="12" name="Picture 11">
            <a:extLst>
              <a:ext uri="{FF2B5EF4-FFF2-40B4-BE49-F238E27FC236}">
                <a16:creationId xmlns:a16="http://schemas.microsoft.com/office/drawing/2014/main" id="{AA297A82-6088-60FA-0610-207043242E37}"/>
              </a:ext>
            </a:extLst>
          </p:cNvPr>
          <p:cNvPicPr>
            <a:picLocks noChangeAspect="1"/>
          </p:cNvPicPr>
          <p:nvPr/>
        </p:nvPicPr>
        <p:blipFill>
          <a:blip r:embed="rId2"/>
          <a:stretch>
            <a:fillRect/>
          </a:stretch>
        </p:blipFill>
        <p:spPr>
          <a:xfrm>
            <a:off x="2447002" y="1141351"/>
            <a:ext cx="7734300" cy="2679700"/>
          </a:xfrm>
          <a:prstGeom prst="rect">
            <a:avLst/>
          </a:prstGeom>
        </p:spPr>
      </p:pic>
      <p:pic>
        <p:nvPicPr>
          <p:cNvPr id="9" name="Picture 8">
            <a:extLst>
              <a:ext uri="{FF2B5EF4-FFF2-40B4-BE49-F238E27FC236}">
                <a16:creationId xmlns:a16="http://schemas.microsoft.com/office/drawing/2014/main" id="{E4AECCDB-AD81-7941-D124-57FBD93F6C8B}"/>
              </a:ext>
            </a:extLst>
          </p:cNvPr>
          <p:cNvPicPr>
            <a:picLocks noChangeAspect="1"/>
          </p:cNvPicPr>
          <p:nvPr/>
        </p:nvPicPr>
        <p:blipFill>
          <a:blip r:embed="rId3"/>
          <a:stretch>
            <a:fillRect/>
          </a:stretch>
        </p:blipFill>
        <p:spPr>
          <a:xfrm>
            <a:off x="4073110" y="4462087"/>
            <a:ext cx="2997200" cy="17018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4E56CA5-1DC1-AF14-2917-A666021E5456}"/>
                  </a:ext>
                </a:extLst>
              </p:cNvPr>
              <p:cNvSpPr txBox="1"/>
              <p:nvPr/>
            </p:nvSpPr>
            <p:spPr>
              <a:xfrm>
                <a:off x="852390" y="3956903"/>
                <a:ext cx="6217920" cy="369332"/>
              </a:xfrm>
              <a:prstGeom prst="rect">
                <a:avLst/>
              </a:prstGeom>
              <a:noFill/>
            </p:spPr>
            <p:txBody>
              <a:bodyPr wrap="square">
                <a:spAutoFit/>
              </a:bodyPr>
              <a:lstStyle/>
              <a:p>
                <a:r>
                  <a:rPr lang="en-US" altLang="zh-CN" sz="1800" dirty="0"/>
                  <a:t>However, </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𝑞</m:t>
                        </m:r>
                      </m:e>
                      <m:sub>
                        <m:r>
                          <a:rPr lang="en-US" altLang="zh-CN" sz="1800" b="0" i="1" smtClean="0">
                            <a:latin typeface="Cambria Math" panose="02040503050406030204" pitchFamily="18" charset="0"/>
                          </a:rPr>
                          <m:t>𝑡</m:t>
                        </m:r>
                      </m:sub>
                    </m:sSub>
                    <m:d>
                      <m:dPr>
                        <m:ctrlPr>
                          <a:rPr lang="en-US" altLang="zh-CN" sz="1800" i="1">
                            <a:latin typeface="Cambria Math" panose="02040503050406030204" pitchFamily="18" charset="0"/>
                            <a:ea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b="0" i="1" smtClean="0">
                                <a:latin typeface="Cambria Math" panose="02040503050406030204" pitchFamily="18" charset="0"/>
                              </a:rPr>
                              <m:t>0</m:t>
                            </m:r>
                          </m:sub>
                        </m:sSub>
                      </m:e>
                    </m:d>
                  </m:oMath>
                </a14:m>
                <a:r>
                  <a:rPr lang="en-US" dirty="0"/>
                  <a:t> is tractable:</a:t>
                </a:r>
              </a:p>
            </p:txBody>
          </p:sp>
        </mc:Choice>
        <mc:Fallback xmlns="">
          <p:sp>
            <p:nvSpPr>
              <p:cNvPr id="13" name="TextBox 12">
                <a:extLst>
                  <a:ext uri="{FF2B5EF4-FFF2-40B4-BE49-F238E27FC236}">
                    <a16:creationId xmlns:a16="http://schemas.microsoft.com/office/drawing/2014/main" id="{A4E56CA5-1DC1-AF14-2917-A666021E5456}"/>
                  </a:ext>
                </a:extLst>
              </p:cNvPr>
              <p:cNvSpPr txBox="1">
                <a:spLocks noRot="1" noChangeAspect="1" noMove="1" noResize="1" noEditPoints="1" noAdjustHandles="1" noChangeArrowheads="1" noChangeShapeType="1" noTextEdit="1"/>
              </p:cNvSpPr>
              <p:nvPr/>
            </p:nvSpPr>
            <p:spPr>
              <a:xfrm>
                <a:off x="852390" y="3956903"/>
                <a:ext cx="6217920" cy="369332"/>
              </a:xfrm>
              <a:prstGeom prst="rect">
                <a:avLst/>
              </a:prstGeom>
              <a:blipFill>
                <a:blip r:embed="rId4"/>
                <a:stretch>
                  <a:fillRect l="-1020" t="-6667"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1C9284F-7272-F8BB-CD5A-54DF5230886E}"/>
              </a:ext>
            </a:extLst>
          </p:cNvPr>
          <p:cNvSpPr txBox="1"/>
          <p:nvPr/>
        </p:nvSpPr>
        <p:spPr>
          <a:xfrm>
            <a:off x="7546848" y="4793319"/>
            <a:ext cx="2170176" cy="923330"/>
          </a:xfrm>
          <a:prstGeom prst="rect">
            <a:avLst/>
          </a:prstGeom>
          <a:noFill/>
        </p:spPr>
        <p:txBody>
          <a:bodyPr wrap="square" rtlCol="0">
            <a:spAutoFit/>
          </a:bodyPr>
          <a:lstStyle/>
          <a:p>
            <a:r>
              <a:rPr lang="en-US" dirty="0"/>
              <a:t>Where the details can be find in appendix of (Song21)</a:t>
            </a:r>
          </a:p>
        </p:txBody>
      </p:sp>
    </p:spTree>
    <p:extLst>
      <p:ext uri="{BB962C8B-B14F-4D97-AF65-F5344CB8AC3E}">
        <p14:creationId xmlns:p14="http://schemas.microsoft.com/office/powerpoint/2010/main" val="3886248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Continues</a:t>
            </a:r>
            <a:r>
              <a:rPr lang="zh-CN" altLang="en-US" dirty="0"/>
              <a:t> </a:t>
            </a:r>
            <a:r>
              <a:rPr lang="en-US" altLang="zh-CN" dirty="0"/>
              <a:t>time</a:t>
            </a:r>
            <a:r>
              <a:rPr lang="zh-CN" altLang="en-US" dirty="0"/>
              <a:t> </a:t>
            </a:r>
            <a:r>
              <a:rPr lang="en-US" altLang="zh-CN" dirty="0"/>
              <a:t>diffusion models</a:t>
            </a:r>
            <a:endParaRPr lang="en-US" dirty="0"/>
          </a:p>
        </p:txBody>
      </p:sp>
      <p:pic>
        <p:nvPicPr>
          <p:cNvPr id="12" name="Picture 11">
            <a:extLst>
              <a:ext uri="{FF2B5EF4-FFF2-40B4-BE49-F238E27FC236}">
                <a16:creationId xmlns:a16="http://schemas.microsoft.com/office/drawing/2014/main" id="{AA297A82-6088-60FA-0610-207043242E37}"/>
              </a:ext>
            </a:extLst>
          </p:cNvPr>
          <p:cNvPicPr>
            <a:picLocks noChangeAspect="1"/>
          </p:cNvPicPr>
          <p:nvPr/>
        </p:nvPicPr>
        <p:blipFill>
          <a:blip r:embed="rId2"/>
          <a:stretch>
            <a:fillRect/>
          </a:stretch>
        </p:blipFill>
        <p:spPr>
          <a:xfrm>
            <a:off x="2447002" y="1141351"/>
            <a:ext cx="7734300" cy="26797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4BF2FD-E054-CBBE-6ABC-DC2E97F48D03}"/>
                  </a:ext>
                </a:extLst>
              </p:cNvPr>
              <p:cNvSpPr txBox="1"/>
              <p:nvPr/>
            </p:nvSpPr>
            <p:spPr>
              <a:xfrm>
                <a:off x="2991285" y="5916415"/>
                <a:ext cx="6562147" cy="369332"/>
              </a:xfrm>
              <a:prstGeom prst="rect">
                <a:avLst/>
              </a:prstGeom>
              <a:noFill/>
            </p:spPr>
            <p:txBody>
              <a:bodyPr wrap="square" rtlCol="0">
                <a:spAutoFit/>
              </a:bodyPr>
              <a:lstStyle/>
              <a:p>
                <a:r>
                  <a:rPr lang="en-US" dirty="0">
                    <a:solidFill>
                      <a:schemeClr val="accent5"/>
                    </a:solidFill>
                  </a:rPr>
                  <a:t>Because we take expectation </a:t>
                </a:r>
                <a:r>
                  <a:rPr lang="en-US" dirty="0" err="1">
                    <a:solidFill>
                      <a:schemeClr val="accent5"/>
                    </a:solidFill>
                  </a:rPr>
                  <a:t>w.r.t</a:t>
                </a:r>
                <a:r>
                  <a:rPr lang="en-US" dirty="0">
                    <a:solidFill>
                      <a:schemeClr val="accent5"/>
                    </a:solidFill>
                  </a:rPr>
                  <a:t> </a:t>
                </a: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 </m:t>
                        </m:r>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0</m:t>
                        </m:r>
                      </m:sub>
                    </m:sSub>
                    <m:r>
                      <a:rPr lang="en-US" b="0" i="0" smtClean="0">
                        <a:solidFill>
                          <a:schemeClr val="accent5"/>
                        </a:solidFill>
                        <a:latin typeface="Cambria Math" panose="02040503050406030204" pitchFamily="18" charset="0"/>
                      </a:rPr>
                      <m:t>.</m:t>
                    </m:r>
                  </m:oMath>
                </a14:m>
                <a:r>
                  <a:rPr lang="en-US" dirty="0">
                    <a:solidFill>
                      <a:schemeClr val="accent5"/>
                    </a:solidFill>
                  </a:rPr>
                  <a:t> </a:t>
                </a:r>
              </a:p>
            </p:txBody>
          </p:sp>
        </mc:Choice>
        <mc:Fallback xmlns="">
          <p:sp>
            <p:nvSpPr>
              <p:cNvPr id="14" name="TextBox 13">
                <a:extLst>
                  <a:ext uri="{FF2B5EF4-FFF2-40B4-BE49-F238E27FC236}">
                    <a16:creationId xmlns:a16="http://schemas.microsoft.com/office/drawing/2014/main" id="{4A4BF2FD-E054-CBBE-6ABC-DC2E97F48D03}"/>
                  </a:ext>
                </a:extLst>
              </p:cNvPr>
              <p:cNvSpPr txBox="1">
                <a:spLocks noRot="1" noChangeAspect="1" noMove="1" noResize="1" noEditPoints="1" noAdjustHandles="1" noChangeArrowheads="1" noChangeShapeType="1" noTextEdit="1"/>
              </p:cNvSpPr>
              <p:nvPr/>
            </p:nvSpPr>
            <p:spPr>
              <a:xfrm>
                <a:off x="2991285" y="5916415"/>
                <a:ext cx="6562147" cy="369332"/>
              </a:xfrm>
              <a:prstGeom prst="rect">
                <a:avLst/>
              </a:prstGeom>
              <a:blipFill>
                <a:blip r:embed="rId3"/>
                <a:stretch>
                  <a:fillRect l="-772" t="-10345" b="-2758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EB0DF5E-AF97-80CF-8F8D-593FC25B3479}"/>
              </a:ext>
            </a:extLst>
          </p:cNvPr>
          <p:cNvPicPr>
            <a:picLocks noChangeAspect="1"/>
          </p:cNvPicPr>
          <p:nvPr/>
        </p:nvPicPr>
        <p:blipFill>
          <a:blip r:embed="rId4"/>
          <a:stretch>
            <a:fillRect/>
          </a:stretch>
        </p:blipFill>
        <p:spPr>
          <a:xfrm>
            <a:off x="7412702" y="5943921"/>
            <a:ext cx="2768600" cy="342900"/>
          </a:xfrm>
          <a:prstGeom prst="rect">
            <a:avLst/>
          </a:prstGeom>
        </p:spPr>
      </p:pic>
      <p:pic>
        <p:nvPicPr>
          <p:cNvPr id="5" name="Picture 4">
            <a:extLst>
              <a:ext uri="{FF2B5EF4-FFF2-40B4-BE49-F238E27FC236}">
                <a16:creationId xmlns:a16="http://schemas.microsoft.com/office/drawing/2014/main" id="{6A0310E5-4F5D-1879-03FD-CC664D3DFC49}"/>
              </a:ext>
            </a:extLst>
          </p:cNvPr>
          <p:cNvPicPr>
            <a:picLocks noChangeAspect="1"/>
          </p:cNvPicPr>
          <p:nvPr/>
        </p:nvPicPr>
        <p:blipFill>
          <a:blip r:embed="rId5"/>
          <a:stretch>
            <a:fillRect/>
          </a:stretch>
        </p:blipFill>
        <p:spPr>
          <a:xfrm>
            <a:off x="1591252" y="4399929"/>
            <a:ext cx="9009495" cy="146777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607F4E-3B12-5DA4-8921-5A08AB6411FA}"/>
                  </a:ext>
                </a:extLst>
              </p:cNvPr>
              <p:cNvSpPr txBox="1"/>
              <p:nvPr/>
            </p:nvSpPr>
            <p:spPr>
              <a:xfrm>
                <a:off x="1591252" y="3925824"/>
                <a:ext cx="3978397" cy="369332"/>
              </a:xfrm>
              <a:prstGeom prst="rect">
                <a:avLst/>
              </a:prstGeom>
              <a:noFill/>
            </p:spPr>
            <p:txBody>
              <a:bodyPr wrap="none" rtlCol="0">
                <a:spAutoFit/>
              </a:bodyPr>
              <a:lstStyle/>
              <a:p>
                <a:r>
                  <a:rPr lang="en-US" dirty="0"/>
                  <a:t>Using </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𝑞</m:t>
                        </m:r>
                      </m:e>
                      <m:sub>
                        <m:r>
                          <a:rPr lang="en-US" altLang="zh-CN" sz="1800" b="0" i="1" smtClean="0">
                            <a:latin typeface="Cambria Math" panose="02040503050406030204" pitchFamily="18" charset="0"/>
                          </a:rPr>
                          <m:t>𝑡</m:t>
                        </m:r>
                      </m:sub>
                    </m:sSub>
                    <m:d>
                      <m:dPr>
                        <m:ctrlPr>
                          <a:rPr lang="en-US" altLang="zh-CN" sz="1800" i="1">
                            <a:latin typeface="Cambria Math" panose="02040503050406030204" pitchFamily="18" charset="0"/>
                            <a:ea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b="0" i="1" smtClean="0">
                                <a:latin typeface="Cambria Math" panose="02040503050406030204" pitchFamily="18" charset="0"/>
                              </a:rPr>
                              <m:t>0</m:t>
                            </m:r>
                          </m:sub>
                        </m:sSub>
                      </m:e>
                    </m:d>
                  </m:oMath>
                </a14:m>
                <a:r>
                  <a:rPr lang="en-US" dirty="0"/>
                  <a:t> in exchange for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𝑡</m:t>
                        </m:r>
                      </m:sub>
                    </m:sSub>
                    <m:r>
                      <a:rPr lang="en-US" b="0" i="0"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0" smtClean="0">
                        <a:solidFill>
                          <a:schemeClr val="tx1"/>
                        </a:solidFill>
                        <a:latin typeface="Cambria Math" panose="02040503050406030204" pitchFamily="18" charset="0"/>
                      </a:rPr>
                      <m:t>)</m:t>
                    </m:r>
                  </m:oMath>
                </a14:m>
                <a:r>
                  <a:rPr lang="en-US" dirty="0">
                    <a:solidFill>
                      <a:schemeClr val="tx1"/>
                    </a:solidFill>
                  </a:rPr>
                  <a:t>: </a:t>
                </a:r>
                <a:endParaRPr lang="en-US" dirty="0"/>
              </a:p>
            </p:txBody>
          </p:sp>
        </mc:Choice>
        <mc:Fallback xmlns="">
          <p:sp>
            <p:nvSpPr>
              <p:cNvPr id="7" name="TextBox 6">
                <a:extLst>
                  <a:ext uri="{FF2B5EF4-FFF2-40B4-BE49-F238E27FC236}">
                    <a16:creationId xmlns:a16="http://schemas.microsoft.com/office/drawing/2014/main" id="{C5607F4E-3B12-5DA4-8921-5A08AB6411FA}"/>
                  </a:ext>
                </a:extLst>
              </p:cNvPr>
              <p:cNvSpPr txBox="1">
                <a:spLocks noRot="1" noChangeAspect="1" noMove="1" noResize="1" noEditPoints="1" noAdjustHandles="1" noChangeArrowheads="1" noChangeShapeType="1" noTextEdit="1"/>
              </p:cNvSpPr>
              <p:nvPr/>
            </p:nvSpPr>
            <p:spPr>
              <a:xfrm>
                <a:off x="1591252" y="3925824"/>
                <a:ext cx="3978397" cy="369332"/>
              </a:xfrm>
              <a:prstGeom prst="rect">
                <a:avLst/>
              </a:prstGeom>
              <a:blipFill>
                <a:blip r:embed="rId6"/>
                <a:stretch>
                  <a:fillRect l="-1274"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758442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Implementing details</a:t>
            </a:r>
            <a:r>
              <a:rPr lang="zh-CN" altLang="en-US" dirty="0"/>
              <a:t> </a:t>
            </a:r>
            <a:r>
              <a:rPr lang="en-US" altLang="zh-CN" dirty="0"/>
              <a:t>–</a:t>
            </a:r>
            <a:r>
              <a:rPr lang="zh-CN" altLang="en-US" dirty="0"/>
              <a:t> </a:t>
            </a:r>
            <a:r>
              <a:rPr lang="en-US" altLang="zh-CN" dirty="0"/>
              <a:t>model design</a:t>
            </a:r>
            <a:endParaRPr lang="en-US" dirty="0"/>
          </a:p>
        </p:txBody>
      </p:sp>
      <p:pic>
        <p:nvPicPr>
          <p:cNvPr id="2" name="Picture 1">
            <a:extLst>
              <a:ext uri="{FF2B5EF4-FFF2-40B4-BE49-F238E27FC236}">
                <a16:creationId xmlns:a16="http://schemas.microsoft.com/office/drawing/2014/main" id="{1D92C377-7DEF-D18D-ACD2-22849CF36839}"/>
              </a:ext>
            </a:extLst>
          </p:cNvPr>
          <p:cNvPicPr>
            <a:picLocks noChangeAspect="1"/>
          </p:cNvPicPr>
          <p:nvPr/>
        </p:nvPicPr>
        <p:blipFill>
          <a:blip r:embed="rId2"/>
          <a:stretch>
            <a:fillRect/>
          </a:stretch>
        </p:blipFill>
        <p:spPr>
          <a:xfrm>
            <a:off x="2935859" y="1637377"/>
            <a:ext cx="6320282" cy="410879"/>
          </a:xfrm>
          <a:prstGeom prst="rect">
            <a:avLst/>
          </a:prstGeom>
        </p:spPr>
      </p:pic>
      <p:sp>
        <p:nvSpPr>
          <p:cNvPr id="8" name="TextBox 7">
            <a:extLst>
              <a:ext uri="{FF2B5EF4-FFF2-40B4-BE49-F238E27FC236}">
                <a16:creationId xmlns:a16="http://schemas.microsoft.com/office/drawing/2014/main" id="{979D302B-3A18-9EDF-0C04-BA536AC5920A}"/>
              </a:ext>
            </a:extLst>
          </p:cNvPr>
          <p:cNvSpPr txBox="1"/>
          <p:nvPr/>
        </p:nvSpPr>
        <p:spPr>
          <a:xfrm>
            <a:off x="1482253" y="1107512"/>
            <a:ext cx="8490979" cy="369332"/>
          </a:xfrm>
          <a:prstGeom prst="rect">
            <a:avLst/>
          </a:prstGeom>
          <a:noFill/>
        </p:spPr>
        <p:txBody>
          <a:bodyPr wrap="none" rtlCol="0">
            <a:spAutoFit/>
          </a:bodyPr>
          <a:lstStyle/>
          <a:p>
            <a:r>
              <a:rPr lang="en-US" dirty="0"/>
              <a:t>Recall in DDPM, we figure out a the task is noise fitting. We will show similar results here.</a:t>
            </a:r>
          </a:p>
        </p:txBody>
      </p:sp>
      <p:pic>
        <p:nvPicPr>
          <p:cNvPr id="9" name="Picture 8">
            <a:extLst>
              <a:ext uri="{FF2B5EF4-FFF2-40B4-BE49-F238E27FC236}">
                <a16:creationId xmlns:a16="http://schemas.microsoft.com/office/drawing/2014/main" id="{90B7A96F-FA3E-48FE-8D0B-0487955C4CF1}"/>
              </a:ext>
            </a:extLst>
          </p:cNvPr>
          <p:cNvPicPr>
            <a:picLocks noChangeAspect="1"/>
          </p:cNvPicPr>
          <p:nvPr/>
        </p:nvPicPr>
        <p:blipFill>
          <a:blip r:embed="rId3"/>
          <a:stretch>
            <a:fillRect/>
          </a:stretch>
        </p:blipFill>
        <p:spPr>
          <a:xfrm>
            <a:off x="4635500" y="2077895"/>
            <a:ext cx="2921000" cy="355600"/>
          </a:xfrm>
          <a:prstGeom prst="rect">
            <a:avLst/>
          </a:prstGeom>
        </p:spPr>
      </p:pic>
      <p:sp>
        <p:nvSpPr>
          <p:cNvPr id="10" name="TextBox 9">
            <a:extLst>
              <a:ext uri="{FF2B5EF4-FFF2-40B4-BE49-F238E27FC236}">
                <a16:creationId xmlns:a16="http://schemas.microsoft.com/office/drawing/2014/main" id="{ADCD8A5C-00C4-BA09-6F92-79BB43EEB8B3}"/>
              </a:ext>
            </a:extLst>
          </p:cNvPr>
          <p:cNvSpPr txBox="1"/>
          <p:nvPr/>
        </p:nvSpPr>
        <p:spPr>
          <a:xfrm>
            <a:off x="1482253" y="2566101"/>
            <a:ext cx="4086760" cy="369332"/>
          </a:xfrm>
          <a:prstGeom prst="rect">
            <a:avLst/>
          </a:prstGeom>
          <a:noFill/>
        </p:spPr>
        <p:txBody>
          <a:bodyPr wrap="none" rtlCol="0">
            <a:spAutoFit/>
          </a:bodyPr>
          <a:lstStyle/>
          <a:p>
            <a:r>
              <a:rPr lang="en-US" dirty="0"/>
              <a:t>So we can decompose the score function:</a:t>
            </a:r>
          </a:p>
        </p:txBody>
      </p:sp>
      <p:pic>
        <p:nvPicPr>
          <p:cNvPr id="11" name="Picture 10">
            <a:extLst>
              <a:ext uri="{FF2B5EF4-FFF2-40B4-BE49-F238E27FC236}">
                <a16:creationId xmlns:a16="http://schemas.microsoft.com/office/drawing/2014/main" id="{206B5992-49D7-922C-DE03-0DD1D5A39B6F}"/>
              </a:ext>
            </a:extLst>
          </p:cNvPr>
          <p:cNvPicPr>
            <a:picLocks noChangeAspect="1"/>
          </p:cNvPicPr>
          <p:nvPr/>
        </p:nvPicPr>
        <p:blipFill>
          <a:blip r:embed="rId4"/>
          <a:stretch>
            <a:fillRect/>
          </a:stretch>
        </p:blipFill>
        <p:spPr>
          <a:xfrm>
            <a:off x="2451100" y="3069356"/>
            <a:ext cx="7289800" cy="508000"/>
          </a:xfrm>
          <a:prstGeom prst="rect">
            <a:avLst/>
          </a:prstGeom>
        </p:spPr>
      </p:pic>
      <p:sp>
        <p:nvSpPr>
          <p:cNvPr id="13" name="TextBox 12">
            <a:extLst>
              <a:ext uri="{FF2B5EF4-FFF2-40B4-BE49-F238E27FC236}">
                <a16:creationId xmlns:a16="http://schemas.microsoft.com/office/drawing/2014/main" id="{0B98543B-7179-8412-450F-83CB19F9E027}"/>
              </a:ext>
            </a:extLst>
          </p:cNvPr>
          <p:cNvSpPr txBox="1"/>
          <p:nvPr/>
        </p:nvSpPr>
        <p:spPr>
          <a:xfrm>
            <a:off x="1482253" y="3711279"/>
            <a:ext cx="4481099" cy="369332"/>
          </a:xfrm>
          <a:prstGeom prst="rect">
            <a:avLst/>
          </a:prstGeom>
          <a:noFill/>
        </p:spPr>
        <p:txBody>
          <a:bodyPr wrap="none" rtlCol="0">
            <a:spAutoFit/>
          </a:bodyPr>
          <a:lstStyle/>
          <a:p>
            <a:r>
              <a:rPr lang="en-US" dirty="0"/>
              <a:t>So we can design a model to prediction noise:</a:t>
            </a:r>
          </a:p>
        </p:txBody>
      </p:sp>
      <p:pic>
        <p:nvPicPr>
          <p:cNvPr id="15" name="Picture 14">
            <a:extLst>
              <a:ext uri="{FF2B5EF4-FFF2-40B4-BE49-F238E27FC236}">
                <a16:creationId xmlns:a16="http://schemas.microsoft.com/office/drawing/2014/main" id="{213043BE-8733-661C-877A-501B6CBF92CB}"/>
              </a:ext>
            </a:extLst>
          </p:cNvPr>
          <p:cNvPicPr>
            <a:picLocks noChangeAspect="1"/>
          </p:cNvPicPr>
          <p:nvPr/>
        </p:nvPicPr>
        <p:blipFill>
          <a:blip r:embed="rId5"/>
          <a:stretch>
            <a:fillRect/>
          </a:stretch>
        </p:blipFill>
        <p:spPr>
          <a:xfrm>
            <a:off x="5054600" y="4179363"/>
            <a:ext cx="2082800" cy="546100"/>
          </a:xfrm>
          <a:prstGeom prst="rect">
            <a:avLst/>
          </a:prstGeom>
        </p:spPr>
      </p:pic>
      <p:pic>
        <p:nvPicPr>
          <p:cNvPr id="16" name="Picture 15">
            <a:extLst>
              <a:ext uri="{FF2B5EF4-FFF2-40B4-BE49-F238E27FC236}">
                <a16:creationId xmlns:a16="http://schemas.microsoft.com/office/drawing/2014/main" id="{C60681F1-3ED8-98EF-B33D-1AC3CE998540}"/>
              </a:ext>
            </a:extLst>
          </p:cNvPr>
          <p:cNvPicPr>
            <a:picLocks noChangeAspect="1"/>
          </p:cNvPicPr>
          <p:nvPr/>
        </p:nvPicPr>
        <p:blipFill>
          <a:blip r:embed="rId6"/>
          <a:stretch>
            <a:fillRect/>
          </a:stretch>
        </p:blipFill>
        <p:spPr>
          <a:xfrm>
            <a:off x="3181350" y="4984389"/>
            <a:ext cx="5829300" cy="673100"/>
          </a:xfrm>
          <a:prstGeom prst="rect">
            <a:avLst/>
          </a:prstGeom>
        </p:spPr>
      </p:pic>
    </p:spTree>
    <p:extLst>
      <p:ext uri="{BB962C8B-B14F-4D97-AF65-F5344CB8AC3E}">
        <p14:creationId xmlns:p14="http://schemas.microsoft.com/office/powerpoint/2010/main" val="2491668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Implementing details</a:t>
            </a:r>
            <a:r>
              <a:rPr lang="zh-CN" altLang="en-US" dirty="0"/>
              <a:t> </a:t>
            </a:r>
            <a:r>
              <a:rPr lang="en-US" altLang="zh-CN" dirty="0"/>
              <a:t>–</a:t>
            </a:r>
            <a:r>
              <a:rPr lang="zh-CN" altLang="en-US" dirty="0"/>
              <a:t> </a:t>
            </a:r>
            <a:r>
              <a:rPr lang="en-US" altLang="zh-CN" dirty="0"/>
              <a:t>loss weighting</a:t>
            </a:r>
            <a:endParaRPr lang="en-US" dirty="0"/>
          </a:p>
        </p:txBody>
      </p:sp>
      <p:pic>
        <p:nvPicPr>
          <p:cNvPr id="3" name="Picture 2">
            <a:extLst>
              <a:ext uri="{FF2B5EF4-FFF2-40B4-BE49-F238E27FC236}">
                <a16:creationId xmlns:a16="http://schemas.microsoft.com/office/drawing/2014/main" id="{DCCD583B-CE3D-DC2C-9595-4DFF7DCBE0C8}"/>
              </a:ext>
            </a:extLst>
          </p:cNvPr>
          <p:cNvPicPr>
            <a:picLocks noChangeAspect="1"/>
          </p:cNvPicPr>
          <p:nvPr/>
        </p:nvPicPr>
        <p:blipFill>
          <a:blip r:embed="rId2"/>
          <a:stretch>
            <a:fillRect/>
          </a:stretch>
        </p:blipFill>
        <p:spPr>
          <a:xfrm>
            <a:off x="2317750" y="1183734"/>
            <a:ext cx="7556500" cy="863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780FF6-B9E4-673D-6F39-143C07AAF4D3}"/>
                  </a:ext>
                </a:extLst>
              </p:cNvPr>
              <p:cNvSpPr txBox="1"/>
              <p:nvPr/>
            </p:nvSpPr>
            <p:spPr>
              <a:xfrm>
                <a:off x="1840992" y="2186131"/>
                <a:ext cx="8302752" cy="646331"/>
              </a:xfrm>
              <a:prstGeom prst="rect">
                <a:avLst/>
              </a:prstGeom>
              <a:noFill/>
            </p:spPr>
            <p:txBody>
              <a:bodyPr wrap="square" rtlCol="0">
                <a:spAutoFit/>
              </a:bodyPr>
              <a:lstStyle/>
              <a:p>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𝜆</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𝑡</m:t>
                    </m:r>
                    <m:r>
                      <a:rPr lang="en-US" b="0" i="1" smtClea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t>
                </a:r>
                <a:r>
                  <a:rPr lang="en-US" dirty="0"/>
                  <a:t>is the weight of the loss. Different loss weighing method trades off between perceptual quality and high likelihood.</a:t>
                </a:r>
                <a:endParaRPr lang="en-US" dirty="0">
                  <a:solidFill>
                    <a:srgbClr val="FF0000"/>
                  </a:solidFill>
                </a:endParaRPr>
              </a:p>
            </p:txBody>
          </p:sp>
        </mc:Choice>
        <mc:Fallback xmlns="">
          <p:sp>
            <p:nvSpPr>
              <p:cNvPr id="4" name="TextBox 3">
                <a:extLst>
                  <a:ext uri="{FF2B5EF4-FFF2-40B4-BE49-F238E27FC236}">
                    <a16:creationId xmlns:a16="http://schemas.microsoft.com/office/drawing/2014/main" id="{A2780FF6-B9E4-673D-6F39-143C07AAF4D3}"/>
                  </a:ext>
                </a:extLst>
              </p:cNvPr>
              <p:cNvSpPr txBox="1">
                <a:spLocks noRot="1" noChangeAspect="1" noMove="1" noResize="1" noEditPoints="1" noAdjustHandles="1" noChangeArrowheads="1" noChangeShapeType="1" noTextEdit="1"/>
              </p:cNvSpPr>
              <p:nvPr/>
            </p:nvSpPr>
            <p:spPr>
              <a:xfrm>
                <a:off x="1840992" y="2186131"/>
                <a:ext cx="8302752" cy="646331"/>
              </a:xfrm>
              <a:prstGeom prst="rect">
                <a:avLst/>
              </a:prstGeom>
              <a:blipFill>
                <a:blip r:embed="rId3"/>
                <a:stretch>
                  <a:fillRect l="-458" t="-576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D2ABEE-A9A0-506E-F813-D300EFAAB915}"/>
                  </a:ext>
                </a:extLst>
              </p:cNvPr>
              <p:cNvSpPr txBox="1"/>
              <p:nvPr/>
            </p:nvSpPr>
            <p:spPr>
              <a:xfrm>
                <a:off x="1840992" y="3244334"/>
                <a:ext cx="5742213" cy="369332"/>
              </a:xfrm>
              <a:prstGeom prst="rect">
                <a:avLst/>
              </a:prstGeom>
              <a:noFill/>
            </p:spPr>
            <p:txBody>
              <a:bodyPr wrap="none" rtlCol="0">
                <a:spAutoFit/>
              </a:bodyPr>
              <a:lstStyle/>
              <a:p>
                <a:r>
                  <a:rPr lang="en-US" dirty="0"/>
                  <a:t>If we set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𝜆</m:t>
                    </m:r>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𝑡</m:t>
                        </m:r>
                      </m:e>
                    </m:d>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𝛽</m:t>
                    </m:r>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𝑡</m:t>
                        </m:r>
                      </m:e>
                    </m:d>
                  </m:oMath>
                </a14:m>
                <a:r>
                  <a:rPr lang="en-US" dirty="0"/>
                  <a:t>, we can get maximum log-likelihood.</a:t>
                </a:r>
              </a:p>
            </p:txBody>
          </p:sp>
        </mc:Choice>
        <mc:Fallback xmlns="">
          <p:sp>
            <p:nvSpPr>
              <p:cNvPr id="5" name="TextBox 4">
                <a:extLst>
                  <a:ext uri="{FF2B5EF4-FFF2-40B4-BE49-F238E27FC236}">
                    <a16:creationId xmlns:a16="http://schemas.microsoft.com/office/drawing/2014/main" id="{60D2ABEE-A9A0-506E-F813-D300EFAAB915}"/>
                  </a:ext>
                </a:extLst>
              </p:cNvPr>
              <p:cNvSpPr txBox="1">
                <a:spLocks noRot="1" noChangeAspect="1" noMove="1" noResize="1" noEditPoints="1" noAdjustHandles="1" noChangeArrowheads="1" noChangeShapeType="1" noTextEdit="1"/>
              </p:cNvSpPr>
              <p:nvPr/>
            </p:nvSpPr>
            <p:spPr>
              <a:xfrm>
                <a:off x="1840992" y="3244334"/>
                <a:ext cx="5742213" cy="369332"/>
              </a:xfrm>
              <a:prstGeom prst="rect">
                <a:avLst/>
              </a:prstGeom>
              <a:blipFill>
                <a:blip r:embed="rId4"/>
                <a:stretch>
                  <a:fillRect l="-661"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CECD1B-97D1-0EEF-1EA5-165419056DB8}"/>
                  </a:ext>
                </a:extLst>
              </p:cNvPr>
              <p:cNvSpPr txBox="1"/>
              <p:nvPr/>
            </p:nvSpPr>
            <p:spPr>
              <a:xfrm>
                <a:off x="1840992" y="4177022"/>
                <a:ext cx="5434629" cy="369332"/>
              </a:xfrm>
              <a:prstGeom prst="rect">
                <a:avLst/>
              </a:prstGeom>
              <a:noFill/>
            </p:spPr>
            <p:txBody>
              <a:bodyPr wrap="none" rtlCol="0">
                <a:spAutoFit/>
              </a:bodyPr>
              <a:lstStyle/>
              <a:p>
                <a:r>
                  <a:rPr lang="en-US" dirty="0"/>
                  <a:t>If we set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𝜆</m:t>
                    </m:r>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𝑡</m:t>
                        </m:r>
                      </m:e>
                    </m:d>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𝜎</m:t>
                            </m:r>
                          </m:e>
                          <m:sub>
                            <m:r>
                              <a:rPr lang="en-US" b="0" i="1" smtClean="0">
                                <a:solidFill>
                                  <a:srgbClr val="FF0000"/>
                                </a:solidFill>
                                <a:latin typeface="Cambria Math" panose="02040503050406030204" pitchFamily="18" charset="0"/>
                                <a:ea typeface="Cambria Math" panose="02040503050406030204" pitchFamily="18" charset="0"/>
                              </a:rPr>
                              <m:t>𝑡</m:t>
                            </m:r>
                          </m:sub>
                        </m:sSub>
                      </m:e>
                      <m:sup>
                        <m:r>
                          <a:rPr lang="en-US" b="0" i="1" smtClean="0">
                            <a:solidFill>
                              <a:srgbClr val="FF0000"/>
                            </a:solidFill>
                            <a:latin typeface="Cambria Math" panose="02040503050406030204" pitchFamily="18" charset="0"/>
                            <a:ea typeface="Cambria Math" panose="02040503050406030204" pitchFamily="18" charset="0"/>
                          </a:rPr>
                          <m:t>2</m:t>
                        </m:r>
                      </m:sup>
                    </m:sSup>
                  </m:oMath>
                </a14:m>
                <a:r>
                  <a:rPr lang="en-US" dirty="0"/>
                  <a:t>, we can get best perceptual quality.</a:t>
                </a:r>
              </a:p>
            </p:txBody>
          </p:sp>
        </mc:Choice>
        <mc:Fallback xmlns="">
          <p:sp>
            <p:nvSpPr>
              <p:cNvPr id="7" name="TextBox 6">
                <a:extLst>
                  <a:ext uri="{FF2B5EF4-FFF2-40B4-BE49-F238E27FC236}">
                    <a16:creationId xmlns:a16="http://schemas.microsoft.com/office/drawing/2014/main" id="{7BCECD1B-97D1-0EEF-1EA5-165419056DB8}"/>
                  </a:ext>
                </a:extLst>
              </p:cNvPr>
              <p:cNvSpPr txBox="1">
                <a:spLocks noRot="1" noChangeAspect="1" noMove="1" noResize="1" noEditPoints="1" noAdjustHandles="1" noChangeArrowheads="1" noChangeShapeType="1" noTextEdit="1"/>
              </p:cNvSpPr>
              <p:nvPr/>
            </p:nvSpPr>
            <p:spPr>
              <a:xfrm>
                <a:off x="1840992" y="4177022"/>
                <a:ext cx="5434629" cy="369332"/>
              </a:xfrm>
              <a:prstGeom prst="rect">
                <a:avLst/>
              </a:prstGeom>
              <a:blipFill>
                <a:blip r:embed="rId5"/>
                <a:stretch>
                  <a:fillRect l="-698"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23EC12-1D7A-C2D1-B252-21070832BD5C}"/>
                  </a:ext>
                </a:extLst>
              </p:cNvPr>
              <p:cNvSpPr txBox="1"/>
              <p:nvPr/>
            </p:nvSpPr>
            <p:spPr>
              <a:xfrm>
                <a:off x="6443460" y="3613666"/>
                <a:ext cx="4072140" cy="404213"/>
              </a:xfrm>
              <a:prstGeom prst="rect">
                <a:avLst/>
              </a:prstGeom>
              <a:noFill/>
            </p:spPr>
            <p:txBody>
              <a:bodyPr wrap="none" rtlCol="0">
                <a:spAutoFit/>
              </a:bodyPr>
              <a:lstStyle/>
              <a:p>
                <a:r>
                  <a:rPr lang="en-US" dirty="0">
                    <a:solidFill>
                      <a:schemeClr val="accent1"/>
                    </a:solidFill>
                  </a:rPr>
                  <a:t>Related to the KL divergence KL(</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𝑞</m:t>
                        </m:r>
                      </m:e>
                      <m:sub>
                        <m:r>
                          <a:rPr lang="en-US" b="0" i="1" smtClean="0">
                            <a:solidFill>
                              <a:schemeClr val="accent1"/>
                            </a:solidFill>
                            <a:latin typeface="Cambria Math" panose="02040503050406030204" pitchFamily="18" charset="0"/>
                          </a:rPr>
                          <m:t>0</m:t>
                        </m:r>
                      </m:sub>
                    </m:sSub>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𝑞</m:t>
                        </m:r>
                      </m:e>
                      <m:sub>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𝜃</m:t>
                            </m:r>
                          </m:e>
                          <m:sub>
                            <m:r>
                              <a:rPr lang="en-US" b="0" i="1" smtClean="0">
                                <a:solidFill>
                                  <a:schemeClr val="accent1"/>
                                </a:solidFill>
                                <a:latin typeface="Cambria Math" panose="02040503050406030204" pitchFamily="18" charset="0"/>
                              </a:rPr>
                              <m:t>0</m:t>
                            </m:r>
                          </m:sub>
                        </m:sSub>
                      </m:sub>
                    </m:sSub>
                  </m:oMath>
                </a14:m>
                <a:r>
                  <a:rPr lang="en-US" dirty="0">
                    <a:solidFill>
                      <a:schemeClr val="accent1"/>
                    </a:solidFill>
                  </a:rPr>
                  <a:t>)</a:t>
                </a:r>
              </a:p>
            </p:txBody>
          </p:sp>
        </mc:Choice>
        <mc:Fallback xmlns="">
          <p:sp>
            <p:nvSpPr>
              <p:cNvPr id="12" name="TextBox 11">
                <a:extLst>
                  <a:ext uri="{FF2B5EF4-FFF2-40B4-BE49-F238E27FC236}">
                    <a16:creationId xmlns:a16="http://schemas.microsoft.com/office/drawing/2014/main" id="{4923EC12-1D7A-C2D1-B252-21070832BD5C}"/>
                  </a:ext>
                </a:extLst>
              </p:cNvPr>
              <p:cNvSpPr txBox="1">
                <a:spLocks noRot="1" noChangeAspect="1" noMove="1" noResize="1" noEditPoints="1" noAdjustHandles="1" noChangeArrowheads="1" noChangeShapeType="1" noTextEdit="1"/>
              </p:cNvSpPr>
              <p:nvPr/>
            </p:nvSpPr>
            <p:spPr>
              <a:xfrm>
                <a:off x="6443460" y="3613666"/>
                <a:ext cx="4072140" cy="404213"/>
              </a:xfrm>
              <a:prstGeom prst="rect">
                <a:avLst/>
              </a:prstGeom>
              <a:blipFill>
                <a:blip r:embed="rId6"/>
                <a:stretch>
                  <a:fillRect l="-1242" t="-6061" b="-15152"/>
                </a:stretch>
              </a:blipFill>
            </p:spPr>
            <p:txBody>
              <a:bodyPr/>
              <a:lstStyle/>
              <a:p>
                <a:r>
                  <a:rPr lang="en-US">
                    <a:noFill/>
                  </a:rPr>
                  <a:t> </a:t>
                </a:r>
              </a:p>
            </p:txBody>
          </p:sp>
        </mc:Fallback>
      </mc:AlternateContent>
    </p:spTree>
    <p:extLst>
      <p:ext uri="{BB962C8B-B14F-4D97-AF65-F5344CB8AC3E}">
        <p14:creationId xmlns:p14="http://schemas.microsoft.com/office/powerpoint/2010/main" val="895152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EB9134-3039-5795-F36B-2753FAC8AB15}"/>
              </a:ext>
            </a:extLst>
          </p:cNvPr>
          <p:cNvSpPr>
            <a:spLocks noGrp="1"/>
          </p:cNvSpPr>
          <p:nvPr>
            <p:ph type="title"/>
          </p:nvPr>
        </p:nvSpPr>
        <p:spPr>
          <a:xfrm>
            <a:off x="0" y="18255"/>
            <a:ext cx="10515600" cy="1325563"/>
          </a:xfrm>
        </p:spPr>
        <p:txBody>
          <a:bodyPr/>
          <a:lstStyle/>
          <a:p>
            <a:r>
              <a:rPr lang="en-US" dirty="0"/>
              <a:t>Implementing details</a:t>
            </a:r>
            <a:r>
              <a:rPr lang="zh-CN" altLang="en-US" dirty="0"/>
              <a:t> </a:t>
            </a:r>
            <a:r>
              <a:rPr lang="en-US" altLang="zh-CN" dirty="0"/>
              <a:t>–</a:t>
            </a:r>
            <a:r>
              <a:rPr lang="zh-CN" altLang="en-US" dirty="0"/>
              <a:t> </a:t>
            </a:r>
            <a:r>
              <a:rPr lang="en-US" altLang="zh-CN"/>
              <a:t>Variance Reduction</a:t>
            </a:r>
            <a:endParaRPr lang="en-US" dirty="0"/>
          </a:p>
        </p:txBody>
      </p:sp>
      <p:sp>
        <p:nvSpPr>
          <p:cNvPr id="12" name="TextBox 11">
            <a:extLst>
              <a:ext uri="{FF2B5EF4-FFF2-40B4-BE49-F238E27FC236}">
                <a16:creationId xmlns:a16="http://schemas.microsoft.com/office/drawing/2014/main" id="{4923EC12-1D7A-C2D1-B252-21070832BD5C}"/>
              </a:ext>
            </a:extLst>
          </p:cNvPr>
          <p:cNvSpPr txBox="1"/>
          <p:nvPr/>
        </p:nvSpPr>
        <p:spPr>
          <a:xfrm>
            <a:off x="6831573" y="5304934"/>
            <a:ext cx="4868256" cy="369332"/>
          </a:xfrm>
          <a:prstGeom prst="rect">
            <a:avLst/>
          </a:prstGeom>
          <a:noFill/>
        </p:spPr>
        <p:txBody>
          <a:bodyPr wrap="none" rtlCol="0">
            <a:spAutoFit/>
          </a:bodyPr>
          <a:lstStyle/>
          <a:p>
            <a:r>
              <a:rPr lang="en-US" dirty="0">
                <a:solidFill>
                  <a:schemeClr val="accent1"/>
                </a:solidFill>
              </a:rPr>
              <a:t>For detailed discussion, we refer the blog by Song.</a:t>
            </a:r>
          </a:p>
        </p:txBody>
      </p:sp>
      <p:pic>
        <p:nvPicPr>
          <p:cNvPr id="2" name="Picture 1">
            <a:extLst>
              <a:ext uri="{FF2B5EF4-FFF2-40B4-BE49-F238E27FC236}">
                <a16:creationId xmlns:a16="http://schemas.microsoft.com/office/drawing/2014/main" id="{55F0349C-83CD-7A6C-4D44-84608FDDE6D0}"/>
              </a:ext>
            </a:extLst>
          </p:cNvPr>
          <p:cNvPicPr>
            <a:picLocks noChangeAspect="1"/>
          </p:cNvPicPr>
          <p:nvPr/>
        </p:nvPicPr>
        <p:blipFill>
          <a:blip r:embed="rId2"/>
          <a:stretch>
            <a:fillRect/>
          </a:stretch>
        </p:blipFill>
        <p:spPr>
          <a:xfrm>
            <a:off x="354573" y="1205506"/>
            <a:ext cx="5741427" cy="1440986"/>
          </a:xfrm>
          <a:prstGeom prst="rect">
            <a:avLst/>
          </a:prstGeom>
        </p:spPr>
      </p:pic>
      <p:sp>
        <p:nvSpPr>
          <p:cNvPr id="8" name="TextBox 7">
            <a:extLst>
              <a:ext uri="{FF2B5EF4-FFF2-40B4-BE49-F238E27FC236}">
                <a16:creationId xmlns:a16="http://schemas.microsoft.com/office/drawing/2014/main" id="{7745CB40-9F26-2A5E-748C-27F0FE61998D}"/>
              </a:ext>
            </a:extLst>
          </p:cNvPr>
          <p:cNvSpPr txBox="1"/>
          <p:nvPr/>
        </p:nvSpPr>
        <p:spPr>
          <a:xfrm>
            <a:off x="653143" y="3167743"/>
            <a:ext cx="6126805" cy="646331"/>
          </a:xfrm>
          <a:prstGeom prst="rect">
            <a:avLst/>
          </a:prstGeom>
          <a:noFill/>
        </p:spPr>
        <p:txBody>
          <a:bodyPr wrap="none" rtlCol="0">
            <a:spAutoFit/>
          </a:bodyPr>
          <a:lstStyle/>
          <a:p>
            <a:pPr marL="342900" indent="-342900">
              <a:buAutoNum type="arabicPeriod"/>
            </a:pPr>
            <a:r>
              <a:rPr lang="en-US" dirty="0"/>
              <a:t>cut-off method:</a:t>
            </a:r>
          </a:p>
          <a:p>
            <a:r>
              <a:rPr lang="en-US" dirty="0"/>
              <a:t>Similar to gradient clipping but here we cut off small time-steps.</a:t>
            </a:r>
          </a:p>
        </p:txBody>
      </p:sp>
      <p:pic>
        <p:nvPicPr>
          <p:cNvPr id="9" name="Picture 8">
            <a:extLst>
              <a:ext uri="{FF2B5EF4-FFF2-40B4-BE49-F238E27FC236}">
                <a16:creationId xmlns:a16="http://schemas.microsoft.com/office/drawing/2014/main" id="{183FF67E-8AAE-573B-142C-C7D0C0829CE9}"/>
              </a:ext>
            </a:extLst>
          </p:cNvPr>
          <p:cNvPicPr>
            <a:picLocks noChangeAspect="1"/>
          </p:cNvPicPr>
          <p:nvPr/>
        </p:nvPicPr>
        <p:blipFill>
          <a:blip r:embed="rId3"/>
          <a:stretch>
            <a:fillRect/>
          </a:stretch>
        </p:blipFill>
        <p:spPr>
          <a:xfrm>
            <a:off x="1006929" y="3756568"/>
            <a:ext cx="5089071" cy="578757"/>
          </a:xfrm>
          <a:prstGeom prst="rect">
            <a:avLst/>
          </a:prstGeom>
        </p:spPr>
      </p:pic>
      <p:sp>
        <p:nvSpPr>
          <p:cNvPr id="10" name="TextBox 9">
            <a:extLst>
              <a:ext uri="{FF2B5EF4-FFF2-40B4-BE49-F238E27FC236}">
                <a16:creationId xmlns:a16="http://schemas.microsoft.com/office/drawing/2014/main" id="{65329D89-BEC5-5135-160B-4AA43C42B261}"/>
              </a:ext>
            </a:extLst>
          </p:cNvPr>
          <p:cNvSpPr txBox="1"/>
          <p:nvPr/>
        </p:nvSpPr>
        <p:spPr>
          <a:xfrm>
            <a:off x="653143" y="4402899"/>
            <a:ext cx="2456506" cy="369332"/>
          </a:xfrm>
          <a:prstGeom prst="rect">
            <a:avLst/>
          </a:prstGeom>
          <a:noFill/>
        </p:spPr>
        <p:txBody>
          <a:bodyPr wrap="none" rtlCol="0">
            <a:spAutoFit/>
          </a:bodyPr>
          <a:lstStyle/>
          <a:p>
            <a:r>
              <a:rPr lang="en-US" dirty="0"/>
              <a:t>2. Importance sampling:</a:t>
            </a:r>
          </a:p>
        </p:txBody>
      </p:sp>
      <p:pic>
        <p:nvPicPr>
          <p:cNvPr id="11" name="Picture 10">
            <a:extLst>
              <a:ext uri="{FF2B5EF4-FFF2-40B4-BE49-F238E27FC236}">
                <a16:creationId xmlns:a16="http://schemas.microsoft.com/office/drawing/2014/main" id="{FA823E80-7F69-C902-B7C8-5D07B529E890}"/>
              </a:ext>
            </a:extLst>
          </p:cNvPr>
          <p:cNvPicPr>
            <a:picLocks noChangeAspect="1"/>
          </p:cNvPicPr>
          <p:nvPr/>
        </p:nvPicPr>
        <p:blipFill>
          <a:blip r:embed="rId4"/>
          <a:stretch>
            <a:fillRect/>
          </a:stretch>
        </p:blipFill>
        <p:spPr>
          <a:xfrm>
            <a:off x="1006929" y="4730652"/>
            <a:ext cx="4986564" cy="1118482"/>
          </a:xfrm>
          <a:prstGeom prst="rect">
            <a:avLst/>
          </a:prstGeom>
        </p:spPr>
      </p:pic>
      <p:pic>
        <p:nvPicPr>
          <p:cNvPr id="13" name="Picture 12">
            <a:extLst>
              <a:ext uri="{FF2B5EF4-FFF2-40B4-BE49-F238E27FC236}">
                <a16:creationId xmlns:a16="http://schemas.microsoft.com/office/drawing/2014/main" id="{490F2319-0D93-83DB-B385-DCDD16A6055D}"/>
              </a:ext>
            </a:extLst>
          </p:cNvPr>
          <p:cNvPicPr>
            <a:picLocks noChangeAspect="1"/>
          </p:cNvPicPr>
          <p:nvPr/>
        </p:nvPicPr>
        <p:blipFill>
          <a:blip r:embed="rId5"/>
          <a:stretch>
            <a:fillRect/>
          </a:stretch>
        </p:blipFill>
        <p:spPr>
          <a:xfrm>
            <a:off x="7133734" y="878203"/>
            <a:ext cx="4613387" cy="3536578"/>
          </a:xfrm>
          <a:prstGeom prst="rect">
            <a:avLst/>
          </a:prstGeom>
        </p:spPr>
      </p:pic>
    </p:spTree>
    <p:extLst>
      <p:ext uri="{BB962C8B-B14F-4D97-AF65-F5344CB8AC3E}">
        <p14:creationId xmlns:p14="http://schemas.microsoft.com/office/powerpoint/2010/main" val="1428052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828566"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Learning</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4879797"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Discrete</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time</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diffusion models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5139484"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Continues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time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diffusion models</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6046207"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Advanced research in diffusion models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643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BD36-B2E1-16A3-4B9F-0F3BC110A558}"/>
              </a:ext>
            </a:extLst>
          </p:cNvPr>
          <p:cNvSpPr>
            <a:spLocks noGrp="1"/>
          </p:cNvSpPr>
          <p:nvPr>
            <p:ph type="title"/>
          </p:nvPr>
        </p:nvSpPr>
        <p:spPr>
          <a:xfrm>
            <a:off x="0" y="0"/>
            <a:ext cx="10515600" cy="1325563"/>
          </a:xfrm>
        </p:spPr>
        <p:txBody>
          <a:bodyPr/>
          <a:lstStyle/>
          <a:p>
            <a:r>
              <a:rPr lang="en-US" dirty="0"/>
              <a:t>Conditional diffusion models</a:t>
            </a:r>
          </a:p>
        </p:txBody>
      </p:sp>
      <p:sp>
        <p:nvSpPr>
          <p:cNvPr id="3" name="TextBox 2">
            <a:extLst>
              <a:ext uri="{FF2B5EF4-FFF2-40B4-BE49-F238E27FC236}">
                <a16:creationId xmlns:a16="http://schemas.microsoft.com/office/drawing/2014/main" id="{6B34B52F-95B7-C283-A887-543F8FDB93E0}"/>
              </a:ext>
            </a:extLst>
          </p:cNvPr>
          <p:cNvSpPr txBox="1"/>
          <p:nvPr/>
        </p:nvSpPr>
        <p:spPr>
          <a:xfrm>
            <a:off x="852352" y="1325563"/>
            <a:ext cx="10515600" cy="646331"/>
          </a:xfrm>
          <a:prstGeom prst="rect">
            <a:avLst/>
          </a:prstGeom>
          <a:noFill/>
        </p:spPr>
        <p:txBody>
          <a:bodyPr wrap="square" rtlCol="0">
            <a:spAutoFit/>
          </a:bodyPr>
          <a:lstStyle/>
          <a:p>
            <a:r>
              <a:rPr lang="en-US" dirty="0"/>
              <a:t>The models we introduced before are all unconditional models. We have no control on the generating process and the contents we want. For example, the image trained using ImageNet can not generate cats specifically.</a:t>
            </a:r>
          </a:p>
        </p:txBody>
      </p:sp>
      <p:sp>
        <p:nvSpPr>
          <p:cNvPr id="5" name="TextBox 4">
            <a:extLst>
              <a:ext uri="{FF2B5EF4-FFF2-40B4-BE49-F238E27FC236}">
                <a16:creationId xmlns:a16="http://schemas.microsoft.com/office/drawing/2014/main" id="{FF4506EC-D3ED-2840-18A2-369A87449C07}"/>
              </a:ext>
            </a:extLst>
          </p:cNvPr>
          <p:cNvSpPr txBox="1"/>
          <p:nvPr/>
        </p:nvSpPr>
        <p:spPr>
          <a:xfrm>
            <a:off x="852352" y="2389238"/>
            <a:ext cx="10297429" cy="646331"/>
          </a:xfrm>
          <a:prstGeom prst="rect">
            <a:avLst/>
          </a:prstGeom>
          <a:noFill/>
        </p:spPr>
        <p:txBody>
          <a:bodyPr wrap="square" rtlCol="0">
            <a:spAutoFit/>
          </a:bodyPr>
          <a:lstStyle/>
          <a:p>
            <a:r>
              <a:rPr lang="en-US" dirty="0"/>
              <a:t>Unconditional models are often used to explore the capability of the generation model, to build a product usable for users, we have to make it able to follow instructions, which is the conditional diffusion model.</a:t>
            </a:r>
          </a:p>
        </p:txBody>
      </p:sp>
      <p:sp>
        <p:nvSpPr>
          <p:cNvPr id="6" name="TextBox 5">
            <a:extLst>
              <a:ext uri="{FF2B5EF4-FFF2-40B4-BE49-F238E27FC236}">
                <a16:creationId xmlns:a16="http://schemas.microsoft.com/office/drawing/2014/main" id="{8385332C-EFD5-A5CA-8DEB-EAD7DB91762F}"/>
              </a:ext>
            </a:extLst>
          </p:cNvPr>
          <p:cNvSpPr txBox="1"/>
          <p:nvPr/>
        </p:nvSpPr>
        <p:spPr>
          <a:xfrm>
            <a:off x="852351" y="3470646"/>
            <a:ext cx="10297429" cy="1477328"/>
          </a:xfrm>
          <a:prstGeom prst="rect">
            <a:avLst/>
          </a:prstGeom>
          <a:noFill/>
        </p:spPr>
        <p:txBody>
          <a:bodyPr wrap="square" rtlCol="0">
            <a:spAutoFit/>
          </a:bodyPr>
          <a:lstStyle/>
          <a:p>
            <a:r>
              <a:rPr lang="en-US" dirty="0"/>
              <a:t>Conditional diffusion models can be generally classifies into two types, classifier guidance model and classifier free model. The classifier guidance model is budget friendly as it only requires a pretrained classifier and can be plug into the pretrained unconditional diffusion models by large companies. On the contrary, classifier free methods need to retrain the whole diffusion model but it can provided better performance and is adopted by large companies.</a:t>
            </a:r>
          </a:p>
        </p:txBody>
      </p:sp>
    </p:spTree>
    <p:extLst>
      <p:ext uri="{BB962C8B-B14F-4D97-AF65-F5344CB8AC3E}">
        <p14:creationId xmlns:p14="http://schemas.microsoft.com/office/powerpoint/2010/main" val="4073136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BD36-B2E1-16A3-4B9F-0F3BC110A558}"/>
              </a:ext>
            </a:extLst>
          </p:cNvPr>
          <p:cNvSpPr>
            <a:spLocks noGrp="1"/>
          </p:cNvSpPr>
          <p:nvPr>
            <p:ph type="title"/>
          </p:nvPr>
        </p:nvSpPr>
        <p:spPr>
          <a:xfrm>
            <a:off x="0" y="0"/>
            <a:ext cx="10515600" cy="1325563"/>
          </a:xfrm>
        </p:spPr>
        <p:txBody>
          <a:bodyPr/>
          <a:lstStyle/>
          <a:p>
            <a:r>
              <a:rPr lang="en-US" dirty="0"/>
              <a:t>Conditional diffusion models</a:t>
            </a:r>
          </a:p>
        </p:txBody>
      </p:sp>
      <p:pic>
        <p:nvPicPr>
          <p:cNvPr id="4" name="Picture 3">
            <a:extLst>
              <a:ext uri="{FF2B5EF4-FFF2-40B4-BE49-F238E27FC236}">
                <a16:creationId xmlns:a16="http://schemas.microsoft.com/office/drawing/2014/main" id="{0DE8AABD-3DAF-5EB4-E52C-FF86C0F92C3B}"/>
              </a:ext>
            </a:extLst>
          </p:cNvPr>
          <p:cNvPicPr>
            <a:picLocks noChangeAspect="1"/>
          </p:cNvPicPr>
          <p:nvPr/>
        </p:nvPicPr>
        <p:blipFill>
          <a:blip r:embed="rId2"/>
          <a:stretch>
            <a:fillRect/>
          </a:stretch>
        </p:blipFill>
        <p:spPr>
          <a:xfrm>
            <a:off x="780725" y="1495683"/>
            <a:ext cx="10630549" cy="4593154"/>
          </a:xfrm>
          <a:prstGeom prst="rect">
            <a:avLst/>
          </a:prstGeom>
        </p:spPr>
      </p:pic>
    </p:spTree>
    <p:extLst>
      <p:ext uri="{BB962C8B-B14F-4D97-AF65-F5344CB8AC3E}">
        <p14:creationId xmlns:p14="http://schemas.microsoft.com/office/powerpoint/2010/main" val="3337694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9C757-A24B-5C4E-3F60-A9AD6F329DF7}"/>
              </a:ext>
            </a:extLst>
          </p:cNvPr>
          <p:cNvSpPr txBox="1">
            <a:spLocks/>
          </p:cNvSpPr>
          <p:nvPr/>
        </p:nvSpPr>
        <p:spPr>
          <a:xfrm>
            <a:off x="0" y="0"/>
            <a:ext cx="113130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dirty="0"/>
              <a:t>Conditional diffusion models</a:t>
            </a:r>
            <a:r>
              <a:rPr lang="zh-CN" altLang="en-US" dirty="0"/>
              <a:t> </a:t>
            </a:r>
            <a:r>
              <a:rPr lang="en-US" altLang="zh-CN" dirty="0"/>
              <a:t>–</a:t>
            </a:r>
            <a:r>
              <a:rPr lang="zh-CN" altLang="en-US" dirty="0"/>
              <a:t> </a:t>
            </a:r>
            <a:r>
              <a:rPr lang="en-US" altLang="zh-CN" dirty="0"/>
              <a:t>Classifier</a:t>
            </a:r>
            <a:r>
              <a:rPr lang="zh-CN" altLang="en-US" dirty="0"/>
              <a:t> </a:t>
            </a:r>
            <a:r>
              <a:rPr lang="en-US" altLang="zh-CN" dirty="0"/>
              <a:t>guidance</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1BFB9C-75CB-572E-FDBF-0BCBDE076B06}"/>
                  </a:ext>
                </a:extLst>
              </p:cNvPr>
              <p:cNvSpPr txBox="1"/>
              <p:nvPr/>
            </p:nvSpPr>
            <p:spPr>
              <a:xfrm>
                <a:off x="1535391" y="1908635"/>
                <a:ext cx="8535926" cy="735201"/>
              </a:xfrm>
              <a:prstGeom prst="rect">
                <a:avLst/>
              </a:prstGeom>
              <a:noFill/>
            </p:spPr>
            <p:txBody>
              <a:bodyPr wrap="square" rtlCol="0">
                <a:spAutoFit/>
              </a:bodyPr>
              <a:lstStyle/>
              <a:p>
                <a:r>
                  <a:rPr lang="en-US" sz="2000" dirty="0"/>
                  <a:t>Suppose we have a classifier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which we can train by generating training data with the forward process(adding noise to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dirty="0"/>
                  <a:t>) </a:t>
                </a:r>
              </a:p>
            </p:txBody>
          </p:sp>
        </mc:Choice>
        <mc:Fallback xmlns="">
          <p:sp>
            <p:nvSpPr>
              <p:cNvPr id="5" name="TextBox 4">
                <a:extLst>
                  <a:ext uri="{FF2B5EF4-FFF2-40B4-BE49-F238E27FC236}">
                    <a16:creationId xmlns:a16="http://schemas.microsoft.com/office/drawing/2014/main" id="{FD1BFB9C-75CB-572E-FDBF-0BCBDE076B06}"/>
                  </a:ext>
                </a:extLst>
              </p:cNvPr>
              <p:cNvSpPr txBox="1">
                <a:spLocks noRot="1" noChangeAspect="1" noMove="1" noResize="1" noEditPoints="1" noAdjustHandles="1" noChangeArrowheads="1" noChangeShapeType="1" noTextEdit="1"/>
              </p:cNvSpPr>
              <p:nvPr/>
            </p:nvSpPr>
            <p:spPr>
              <a:xfrm>
                <a:off x="1535391" y="1908635"/>
                <a:ext cx="8535926" cy="735201"/>
              </a:xfrm>
              <a:prstGeom prst="rect">
                <a:avLst/>
              </a:prstGeom>
              <a:blipFill>
                <a:blip r:embed="rId2"/>
                <a:stretch>
                  <a:fillRect l="-743" t="-5085" r="-1040" b="-1355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DA33530-2BB7-517D-99FE-9CFD0075C745}"/>
              </a:ext>
            </a:extLst>
          </p:cNvPr>
          <p:cNvSpPr txBox="1"/>
          <p:nvPr/>
        </p:nvSpPr>
        <p:spPr>
          <a:xfrm>
            <a:off x="1535391" y="3226908"/>
            <a:ext cx="8661993" cy="707886"/>
          </a:xfrm>
          <a:prstGeom prst="rect">
            <a:avLst/>
          </a:prstGeom>
          <a:noFill/>
        </p:spPr>
        <p:txBody>
          <a:bodyPr wrap="square" rtlCol="0">
            <a:spAutoFit/>
          </a:bodyPr>
          <a:lstStyle/>
          <a:p>
            <a:r>
              <a:rPr lang="en-US" sz="2000" dirty="0"/>
              <a:t>We can use that classifier to direct the diffusion model in generating an image corresponding to label y.</a:t>
            </a:r>
          </a:p>
        </p:txBody>
      </p:sp>
    </p:spTree>
    <p:extLst>
      <p:ext uri="{BB962C8B-B14F-4D97-AF65-F5344CB8AC3E}">
        <p14:creationId xmlns:p14="http://schemas.microsoft.com/office/powerpoint/2010/main" val="2119395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F0BD49-F53F-B72B-B18A-839E0A2B4257}"/>
              </a:ext>
            </a:extLst>
          </p:cNvPr>
          <p:cNvPicPr>
            <a:picLocks noChangeAspect="1"/>
          </p:cNvPicPr>
          <p:nvPr/>
        </p:nvPicPr>
        <p:blipFill>
          <a:blip r:embed="rId2"/>
          <a:stretch>
            <a:fillRect/>
          </a:stretch>
        </p:blipFill>
        <p:spPr>
          <a:xfrm>
            <a:off x="5234332" y="804277"/>
            <a:ext cx="4991100" cy="1244600"/>
          </a:xfrm>
          <a:prstGeom prst="rect">
            <a:avLst/>
          </a:prstGeom>
        </p:spPr>
      </p:pic>
      <p:sp>
        <p:nvSpPr>
          <p:cNvPr id="4" name="Title 1">
            <a:extLst>
              <a:ext uri="{FF2B5EF4-FFF2-40B4-BE49-F238E27FC236}">
                <a16:creationId xmlns:a16="http://schemas.microsoft.com/office/drawing/2014/main" id="{51957A78-98E7-8818-376C-574F1C49941A}"/>
              </a:ext>
            </a:extLst>
          </p:cNvPr>
          <p:cNvSpPr txBox="1">
            <a:spLocks/>
          </p:cNvSpPr>
          <p:nvPr/>
        </p:nvSpPr>
        <p:spPr>
          <a:xfrm>
            <a:off x="0" y="0"/>
            <a:ext cx="113130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dirty="0"/>
              <a:t>Conditional diffusion models</a:t>
            </a:r>
            <a:r>
              <a:rPr lang="zh-CN" altLang="en-US" dirty="0"/>
              <a:t> </a:t>
            </a:r>
            <a:r>
              <a:rPr lang="en-US" altLang="zh-CN" dirty="0"/>
              <a:t>–</a:t>
            </a:r>
            <a:r>
              <a:rPr lang="zh-CN" altLang="en-US" dirty="0"/>
              <a:t> </a:t>
            </a:r>
            <a:r>
              <a:rPr lang="en-US" altLang="zh-CN" dirty="0"/>
              <a:t>Classifier</a:t>
            </a:r>
            <a:r>
              <a:rPr lang="zh-CN" altLang="en-US" dirty="0"/>
              <a:t> </a:t>
            </a:r>
            <a:r>
              <a:rPr lang="en-US" altLang="zh-CN" dirty="0"/>
              <a:t>guidance</a:t>
            </a:r>
            <a:endParaRPr lang="en-US" dirty="0"/>
          </a:p>
        </p:txBody>
      </p:sp>
      <p:sp>
        <p:nvSpPr>
          <p:cNvPr id="6" name="TextBox 5">
            <a:extLst>
              <a:ext uri="{FF2B5EF4-FFF2-40B4-BE49-F238E27FC236}">
                <a16:creationId xmlns:a16="http://schemas.microsoft.com/office/drawing/2014/main" id="{DFD60CA1-801D-20D5-607A-422D5A7D6D6B}"/>
              </a:ext>
            </a:extLst>
          </p:cNvPr>
          <p:cNvSpPr txBox="1"/>
          <p:nvPr/>
        </p:nvSpPr>
        <p:spPr>
          <a:xfrm>
            <a:off x="1147767" y="1191056"/>
            <a:ext cx="1714828" cy="369332"/>
          </a:xfrm>
          <a:prstGeom prst="rect">
            <a:avLst/>
          </a:prstGeom>
          <a:noFill/>
        </p:spPr>
        <p:txBody>
          <a:bodyPr wrap="none" rtlCol="0">
            <a:spAutoFit/>
          </a:bodyPr>
          <a:lstStyle/>
          <a:p>
            <a:r>
              <a:rPr lang="en-US" dirty="0"/>
              <a:t>With bayes rule</a:t>
            </a:r>
          </a:p>
        </p:txBody>
      </p:sp>
      <p:pic>
        <p:nvPicPr>
          <p:cNvPr id="7" name="Picture 6">
            <a:extLst>
              <a:ext uri="{FF2B5EF4-FFF2-40B4-BE49-F238E27FC236}">
                <a16:creationId xmlns:a16="http://schemas.microsoft.com/office/drawing/2014/main" id="{EA5C9B47-650F-8D1A-A375-616466487CFD}"/>
              </a:ext>
            </a:extLst>
          </p:cNvPr>
          <p:cNvPicPr>
            <a:picLocks noChangeAspect="1"/>
          </p:cNvPicPr>
          <p:nvPr/>
        </p:nvPicPr>
        <p:blipFill>
          <a:blip r:embed="rId3"/>
          <a:stretch>
            <a:fillRect/>
          </a:stretch>
        </p:blipFill>
        <p:spPr>
          <a:xfrm>
            <a:off x="4062535" y="2048877"/>
            <a:ext cx="7772400" cy="7737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6B04A-22E2-2A8E-8413-C68564C59706}"/>
                  </a:ext>
                </a:extLst>
              </p:cNvPr>
              <p:cNvSpPr txBox="1"/>
              <p:nvPr/>
            </p:nvSpPr>
            <p:spPr>
              <a:xfrm>
                <a:off x="149762" y="2103706"/>
                <a:ext cx="4061629" cy="671081"/>
              </a:xfrm>
              <a:prstGeom prst="rect">
                <a:avLst/>
              </a:prstGeom>
              <a:noFill/>
            </p:spPr>
            <p:txBody>
              <a:bodyPr wrap="square" rtlCol="0">
                <a:spAutoFit/>
              </a:bodyPr>
              <a:lstStyle/>
              <a:p>
                <a:r>
                  <a:rPr lang="en-US" dirty="0"/>
                  <a:t>Adding noise won’t affect classifying,</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𝜙</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𝜙</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4B36B04A-22E2-2A8E-8413-C68564C59706}"/>
                  </a:ext>
                </a:extLst>
              </p:cNvPr>
              <p:cNvSpPr txBox="1">
                <a:spLocks noRot="1" noChangeAspect="1" noMove="1" noResize="1" noEditPoints="1" noAdjustHandles="1" noChangeArrowheads="1" noChangeShapeType="1" noTextEdit="1"/>
              </p:cNvSpPr>
              <p:nvPr/>
            </p:nvSpPr>
            <p:spPr>
              <a:xfrm>
                <a:off x="149762" y="2103706"/>
                <a:ext cx="4061629" cy="671081"/>
              </a:xfrm>
              <a:prstGeom prst="rect">
                <a:avLst/>
              </a:prstGeom>
              <a:blipFill>
                <a:blip r:embed="rId4"/>
                <a:stretch>
                  <a:fillRect l="-1563" t="-3704" b="-555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CA035C8-A4CE-5ABE-D410-750C8291EF24}"/>
              </a:ext>
            </a:extLst>
          </p:cNvPr>
          <p:cNvSpPr txBox="1"/>
          <p:nvPr/>
        </p:nvSpPr>
        <p:spPr>
          <a:xfrm>
            <a:off x="804258" y="3059668"/>
            <a:ext cx="2398285" cy="369332"/>
          </a:xfrm>
          <a:prstGeom prst="rect">
            <a:avLst/>
          </a:prstGeom>
          <a:noFill/>
        </p:spPr>
        <p:txBody>
          <a:bodyPr wrap="none" rtlCol="0">
            <a:spAutoFit/>
          </a:bodyPr>
          <a:lstStyle/>
          <a:p>
            <a:r>
              <a:rPr lang="en-US" dirty="0"/>
              <a:t>Apply Taylor expansion</a:t>
            </a:r>
          </a:p>
        </p:txBody>
      </p:sp>
      <p:pic>
        <p:nvPicPr>
          <p:cNvPr id="10" name="Picture 9">
            <a:extLst>
              <a:ext uri="{FF2B5EF4-FFF2-40B4-BE49-F238E27FC236}">
                <a16:creationId xmlns:a16="http://schemas.microsoft.com/office/drawing/2014/main" id="{C92ACD38-1C9F-521C-22C5-9B63622F5559}"/>
              </a:ext>
            </a:extLst>
          </p:cNvPr>
          <p:cNvPicPr>
            <a:picLocks noChangeAspect="1"/>
          </p:cNvPicPr>
          <p:nvPr/>
        </p:nvPicPr>
        <p:blipFill>
          <a:blip r:embed="rId5"/>
          <a:stretch>
            <a:fillRect/>
          </a:stretch>
        </p:blipFill>
        <p:spPr>
          <a:xfrm>
            <a:off x="4301142" y="3059668"/>
            <a:ext cx="7086600" cy="762000"/>
          </a:xfrm>
          <a:prstGeom prst="rect">
            <a:avLst/>
          </a:prstGeom>
        </p:spPr>
      </p:pic>
      <p:pic>
        <p:nvPicPr>
          <p:cNvPr id="11" name="Picture 10">
            <a:extLst>
              <a:ext uri="{FF2B5EF4-FFF2-40B4-BE49-F238E27FC236}">
                <a16:creationId xmlns:a16="http://schemas.microsoft.com/office/drawing/2014/main" id="{FFF98A15-B4B9-4FF7-B28B-E6E0CA5D4ADB}"/>
              </a:ext>
            </a:extLst>
          </p:cNvPr>
          <p:cNvPicPr>
            <a:picLocks noChangeAspect="1"/>
          </p:cNvPicPr>
          <p:nvPr/>
        </p:nvPicPr>
        <p:blipFill>
          <a:blip r:embed="rId6"/>
          <a:stretch>
            <a:fillRect/>
          </a:stretch>
        </p:blipFill>
        <p:spPr>
          <a:xfrm>
            <a:off x="4301142" y="3893133"/>
            <a:ext cx="6781800" cy="762000"/>
          </a:xfrm>
          <a:prstGeom prst="rect">
            <a:avLst/>
          </a:prstGeom>
        </p:spPr>
      </p:pic>
      <p:sp>
        <p:nvSpPr>
          <p:cNvPr id="12" name="TextBox 11">
            <a:extLst>
              <a:ext uri="{FF2B5EF4-FFF2-40B4-BE49-F238E27FC236}">
                <a16:creationId xmlns:a16="http://schemas.microsoft.com/office/drawing/2014/main" id="{1F5CC580-7688-BEB4-6A91-608BEB85A66C}"/>
              </a:ext>
            </a:extLst>
          </p:cNvPr>
          <p:cNvSpPr txBox="1"/>
          <p:nvPr/>
        </p:nvSpPr>
        <p:spPr>
          <a:xfrm>
            <a:off x="1222705" y="4081487"/>
            <a:ext cx="1498872" cy="369332"/>
          </a:xfrm>
          <a:prstGeom prst="rect">
            <a:avLst/>
          </a:prstGeom>
          <a:noFill/>
        </p:spPr>
        <p:txBody>
          <a:bodyPr wrap="none" rtlCol="0">
            <a:spAutoFit/>
          </a:bodyPr>
          <a:lstStyle/>
          <a:p>
            <a:r>
              <a:rPr lang="en-US" dirty="0"/>
              <a:t>We know that</a:t>
            </a:r>
          </a:p>
        </p:txBody>
      </p:sp>
      <p:cxnSp>
        <p:nvCxnSpPr>
          <p:cNvPr id="14" name="Straight Connector 13">
            <a:extLst>
              <a:ext uri="{FF2B5EF4-FFF2-40B4-BE49-F238E27FC236}">
                <a16:creationId xmlns:a16="http://schemas.microsoft.com/office/drawing/2014/main" id="{70E8E74D-DC0A-353C-72A0-B2A402E39F1E}"/>
              </a:ext>
            </a:extLst>
          </p:cNvPr>
          <p:cNvCxnSpPr>
            <a:cxnSpLocks/>
          </p:cNvCxnSpPr>
          <p:nvPr/>
        </p:nvCxnSpPr>
        <p:spPr>
          <a:xfrm>
            <a:off x="3875579" y="1191056"/>
            <a:ext cx="0" cy="47096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BBD84A5-C233-8ECA-8E9C-6D1F14DB238F}"/>
              </a:ext>
            </a:extLst>
          </p:cNvPr>
          <p:cNvSpPr txBox="1"/>
          <p:nvPr/>
        </p:nvSpPr>
        <p:spPr>
          <a:xfrm>
            <a:off x="1350881" y="5151402"/>
            <a:ext cx="1242520" cy="369332"/>
          </a:xfrm>
          <a:prstGeom prst="rect">
            <a:avLst/>
          </a:prstGeom>
          <a:noFill/>
        </p:spPr>
        <p:txBody>
          <a:bodyPr wrap="none" rtlCol="0">
            <a:spAutoFit/>
          </a:bodyPr>
          <a:lstStyle/>
          <a:p>
            <a:r>
              <a:rPr lang="en-US" dirty="0"/>
              <a:t>So we have</a:t>
            </a:r>
          </a:p>
        </p:txBody>
      </p:sp>
      <p:pic>
        <p:nvPicPr>
          <p:cNvPr id="3" name="Picture 2">
            <a:extLst>
              <a:ext uri="{FF2B5EF4-FFF2-40B4-BE49-F238E27FC236}">
                <a16:creationId xmlns:a16="http://schemas.microsoft.com/office/drawing/2014/main" id="{F2ABB86A-BF7C-630D-8C43-B7B65A3DAE06}"/>
              </a:ext>
            </a:extLst>
          </p:cNvPr>
          <p:cNvPicPr>
            <a:picLocks noChangeAspect="1"/>
          </p:cNvPicPr>
          <p:nvPr/>
        </p:nvPicPr>
        <p:blipFill>
          <a:blip r:embed="rId7"/>
          <a:stretch>
            <a:fillRect/>
          </a:stretch>
        </p:blipFill>
        <p:spPr>
          <a:xfrm>
            <a:off x="4062535" y="4726598"/>
            <a:ext cx="7772400" cy="1588273"/>
          </a:xfrm>
          <a:prstGeom prst="rect">
            <a:avLst/>
          </a:prstGeom>
        </p:spPr>
      </p:pic>
    </p:spTree>
    <p:extLst>
      <p:ext uri="{BB962C8B-B14F-4D97-AF65-F5344CB8AC3E}">
        <p14:creationId xmlns:p14="http://schemas.microsoft.com/office/powerpoint/2010/main" val="216236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4B145-EC7B-5EC9-85C2-6D7A1CEDE84C}"/>
              </a:ext>
            </a:extLst>
          </p:cNvPr>
          <p:cNvSpPr>
            <a:spLocks noGrp="1"/>
          </p:cNvSpPr>
          <p:nvPr>
            <p:ph type="title"/>
          </p:nvPr>
        </p:nvSpPr>
        <p:spPr/>
        <p:txBody>
          <a:bodyPr/>
          <a:lstStyle/>
          <a:p>
            <a:r>
              <a:rPr lang="en-US" dirty="0"/>
              <a:t>What is diffusion model? –generative model</a:t>
            </a:r>
          </a:p>
        </p:txBody>
      </p:sp>
      <p:pic>
        <p:nvPicPr>
          <p:cNvPr id="4" name="Picture 3">
            <a:extLst>
              <a:ext uri="{FF2B5EF4-FFF2-40B4-BE49-F238E27FC236}">
                <a16:creationId xmlns:a16="http://schemas.microsoft.com/office/drawing/2014/main" id="{667F448A-A330-8E49-2FEB-F658C8FEFD33}"/>
              </a:ext>
            </a:extLst>
          </p:cNvPr>
          <p:cNvPicPr>
            <a:picLocks noChangeAspect="1"/>
          </p:cNvPicPr>
          <p:nvPr/>
        </p:nvPicPr>
        <p:blipFill>
          <a:blip r:embed="rId2"/>
          <a:stretch>
            <a:fillRect/>
          </a:stretch>
        </p:blipFill>
        <p:spPr>
          <a:xfrm>
            <a:off x="2209800" y="1690688"/>
            <a:ext cx="7772400" cy="4580792"/>
          </a:xfrm>
          <a:prstGeom prst="rect">
            <a:avLst/>
          </a:prstGeom>
        </p:spPr>
      </p:pic>
    </p:spTree>
    <p:extLst>
      <p:ext uri="{BB962C8B-B14F-4D97-AF65-F5344CB8AC3E}">
        <p14:creationId xmlns:p14="http://schemas.microsoft.com/office/powerpoint/2010/main" val="2113242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1DD08B-E87A-E14C-16A6-FD2320D09737}"/>
              </a:ext>
            </a:extLst>
          </p:cNvPr>
          <p:cNvSpPr txBox="1">
            <a:spLocks/>
          </p:cNvSpPr>
          <p:nvPr/>
        </p:nvSpPr>
        <p:spPr>
          <a:xfrm>
            <a:off x="0" y="0"/>
            <a:ext cx="113130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dirty="0"/>
              <a:t>Conditional diffusion models</a:t>
            </a:r>
            <a:r>
              <a:rPr lang="zh-CN" altLang="en-US" dirty="0"/>
              <a:t> </a:t>
            </a:r>
            <a:r>
              <a:rPr lang="en-US" altLang="zh-CN" dirty="0"/>
              <a:t>–</a:t>
            </a:r>
            <a:r>
              <a:rPr lang="zh-CN" altLang="en-US" dirty="0"/>
              <a:t> </a:t>
            </a:r>
            <a:r>
              <a:rPr lang="en-US" altLang="zh-CN" dirty="0"/>
              <a:t>Classifier</a:t>
            </a:r>
            <a:r>
              <a:rPr lang="zh-CN" altLang="en-US" dirty="0"/>
              <a:t> </a:t>
            </a:r>
            <a:r>
              <a:rPr lang="en-US" altLang="zh-CN" dirty="0"/>
              <a:t>guidance</a:t>
            </a:r>
            <a:endParaRPr lang="en-US" dirty="0"/>
          </a:p>
        </p:txBody>
      </p:sp>
      <p:pic>
        <p:nvPicPr>
          <p:cNvPr id="5" name="Picture 4">
            <a:extLst>
              <a:ext uri="{FF2B5EF4-FFF2-40B4-BE49-F238E27FC236}">
                <a16:creationId xmlns:a16="http://schemas.microsoft.com/office/drawing/2014/main" id="{8E3720C5-15E6-2C5F-841C-32F8CD18D19C}"/>
              </a:ext>
            </a:extLst>
          </p:cNvPr>
          <p:cNvPicPr>
            <a:picLocks noChangeAspect="1"/>
          </p:cNvPicPr>
          <p:nvPr/>
        </p:nvPicPr>
        <p:blipFill>
          <a:blip r:embed="rId2"/>
          <a:stretch>
            <a:fillRect/>
          </a:stretch>
        </p:blipFill>
        <p:spPr>
          <a:xfrm>
            <a:off x="2209800" y="1666221"/>
            <a:ext cx="7772400" cy="1350758"/>
          </a:xfrm>
          <a:prstGeom prst="rect">
            <a:avLst/>
          </a:prstGeom>
        </p:spPr>
      </p:pic>
      <p:sp>
        <p:nvSpPr>
          <p:cNvPr id="6" name="TextBox 5">
            <a:extLst>
              <a:ext uri="{FF2B5EF4-FFF2-40B4-BE49-F238E27FC236}">
                <a16:creationId xmlns:a16="http://schemas.microsoft.com/office/drawing/2014/main" id="{21DBC5F9-646A-41E3-6326-4854AAE7DFF9}"/>
              </a:ext>
            </a:extLst>
          </p:cNvPr>
          <p:cNvSpPr txBox="1"/>
          <p:nvPr/>
        </p:nvSpPr>
        <p:spPr>
          <a:xfrm>
            <a:off x="257698" y="1140897"/>
            <a:ext cx="4116255" cy="369332"/>
          </a:xfrm>
          <a:prstGeom prst="rect">
            <a:avLst/>
          </a:prstGeom>
          <a:noFill/>
        </p:spPr>
        <p:txBody>
          <a:bodyPr wrap="none" rtlCol="0">
            <a:spAutoFit/>
          </a:bodyPr>
          <a:lstStyle/>
          <a:p>
            <a:r>
              <a:rPr lang="en-US" dirty="0"/>
              <a:t>Rewriting  the equation on previous page:</a:t>
            </a:r>
          </a:p>
        </p:txBody>
      </p:sp>
      <p:sp>
        <p:nvSpPr>
          <p:cNvPr id="7" name="TextBox 6">
            <a:extLst>
              <a:ext uri="{FF2B5EF4-FFF2-40B4-BE49-F238E27FC236}">
                <a16:creationId xmlns:a16="http://schemas.microsoft.com/office/drawing/2014/main" id="{AFFC4DE6-FF28-2F9B-0E3C-91F0074287FE}"/>
              </a:ext>
            </a:extLst>
          </p:cNvPr>
          <p:cNvSpPr txBox="1"/>
          <p:nvPr/>
        </p:nvSpPr>
        <p:spPr>
          <a:xfrm>
            <a:off x="257698" y="2988305"/>
            <a:ext cx="4102983" cy="369332"/>
          </a:xfrm>
          <a:prstGeom prst="rect">
            <a:avLst/>
          </a:prstGeom>
          <a:noFill/>
        </p:spPr>
        <p:txBody>
          <a:bodyPr wrap="none" rtlCol="0">
            <a:spAutoFit/>
          </a:bodyPr>
          <a:lstStyle/>
          <a:p>
            <a:r>
              <a:rPr lang="en-US" dirty="0"/>
              <a:t>As for the unconditioned diffusion model:</a:t>
            </a:r>
          </a:p>
        </p:txBody>
      </p:sp>
      <p:pic>
        <p:nvPicPr>
          <p:cNvPr id="8" name="Picture 7">
            <a:extLst>
              <a:ext uri="{FF2B5EF4-FFF2-40B4-BE49-F238E27FC236}">
                <a16:creationId xmlns:a16="http://schemas.microsoft.com/office/drawing/2014/main" id="{16D7BF4E-0886-13D2-850B-7D037DA429FF}"/>
              </a:ext>
            </a:extLst>
          </p:cNvPr>
          <p:cNvPicPr>
            <a:picLocks noChangeAspect="1"/>
          </p:cNvPicPr>
          <p:nvPr/>
        </p:nvPicPr>
        <p:blipFill>
          <a:blip r:embed="rId3"/>
          <a:stretch>
            <a:fillRect/>
          </a:stretch>
        </p:blipFill>
        <p:spPr>
          <a:xfrm>
            <a:off x="3378723" y="3500364"/>
            <a:ext cx="4558645" cy="520562"/>
          </a:xfrm>
          <a:prstGeom prst="rect">
            <a:avLst/>
          </a:prstGeom>
        </p:spPr>
      </p:pic>
      <p:sp>
        <p:nvSpPr>
          <p:cNvPr id="9" name="TextBox 8">
            <a:extLst>
              <a:ext uri="{FF2B5EF4-FFF2-40B4-BE49-F238E27FC236}">
                <a16:creationId xmlns:a16="http://schemas.microsoft.com/office/drawing/2014/main" id="{81D07513-3A42-3796-26E7-A2130A2635E3}"/>
              </a:ext>
            </a:extLst>
          </p:cNvPr>
          <p:cNvSpPr txBox="1"/>
          <p:nvPr/>
        </p:nvSpPr>
        <p:spPr>
          <a:xfrm>
            <a:off x="395620" y="4466381"/>
            <a:ext cx="5205528" cy="369332"/>
          </a:xfrm>
          <a:prstGeom prst="rect">
            <a:avLst/>
          </a:prstGeom>
          <a:noFill/>
        </p:spPr>
        <p:txBody>
          <a:bodyPr wrap="none" rtlCol="0">
            <a:spAutoFit/>
          </a:bodyPr>
          <a:lstStyle/>
          <a:p>
            <a:r>
              <a:rPr lang="en-US" dirty="0"/>
              <a:t>Comparing these two, we can see that</a:t>
            </a:r>
            <a:r>
              <a:rPr lang="zh-CN" altLang="en-US" dirty="0"/>
              <a:t> </a:t>
            </a:r>
            <a:r>
              <a:rPr lang="en-US" altLang="zh-CN" dirty="0"/>
              <a:t>only the term </a:t>
            </a:r>
            <a:r>
              <a:rPr lang="en-US" dirty="0"/>
              <a:t> </a:t>
            </a:r>
          </a:p>
        </p:txBody>
      </p:sp>
      <p:pic>
        <p:nvPicPr>
          <p:cNvPr id="10" name="Picture 9">
            <a:extLst>
              <a:ext uri="{FF2B5EF4-FFF2-40B4-BE49-F238E27FC236}">
                <a16:creationId xmlns:a16="http://schemas.microsoft.com/office/drawing/2014/main" id="{51C6EBB3-ED7E-F7E4-D850-30B004BB7DC5}"/>
              </a:ext>
            </a:extLst>
          </p:cNvPr>
          <p:cNvPicPr>
            <a:picLocks noChangeAspect="1"/>
          </p:cNvPicPr>
          <p:nvPr/>
        </p:nvPicPr>
        <p:blipFill>
          <a:blip r:embed="rId4"/>
          <a:stretch>
            <a:fillRect/>
          </a:stretch>
        </p:blipFill>
        <p:spPr>
          <a:xfrm>
            <a:off x="5430129" y="4466381"/>
            <a:ext cx="2507239" cy="432665"/>
          </a:xfrm>
          <a:prstGeom prst="rect">
            <a:avLst/>
          </a:prstGeom>
        </p:spPr>
      </p:pic>
      <p:sp>
        <p:nvSpPr>
          <p:cNvPr id="11" name="TextBox 10">
            <a:extLst>
              <a:ext uri="{FF2B5EF4-FFF2-40B4-BE49-F238E27FC236}">
                <a16:creationId xmlns:a16="http://schemas.microsoft.com/office/drawing/2014/main" id="{D075B32D-BCCB-9E1A-0A93-D9807BA329F4}"/>
              </a:ext>
            </a:extLst>
          </p:cNvPr>
          <p:cNvSpPr txBox="1"/>
          <p:nvPr/>
        </p:nvSpPr>
        <p:spPr>
          <a:xfrm>
            <a:off x="7937368" y="4466381"/>
            <a:ext cx="4065152" cy="369332"/>
          </a:xfrm>
          <a:prstGeom prst="rect">
            <a:avLst/>
          </a:prstGeom>
          <a:noFill/>
        </p:spPr>
        <p:txBody>
          <a:bodyPr wrap="none" rtlCol="0">
            <a:spAutoFit/>
          </a:bodyPr>
          <a:lstStyle/>
          <a:p>
            <a:r>
              <a:rPr lang="en-US" dirty="0"/>
              <a:t>is added. In practice, we use the classifier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0D4A7ED-EA8D-D095-2755-40D4D6C3FA82}"/>
                  </a:ext>
                </a:extLst>
              </p:cNvPr>
              <p:cNvSpPr txBox="1"/>
              <p:nvPr/>
            </p:nvSpPr>
            <p:spPr>
              <a:xfrm>
                <a:off x="395619" y="4899046"/>
                <a:ext cx="11606901" cy="646331"/>
              </a:xfrm>
              <a:prstGeom prst="rect">
                <a:avLst/>
              </a:prstGeom>
              <a:noFill/>
            </p:spPr>
            <p:txBody>
              <a:bodyPr wrap="square" rtlCol="0">
                <a:spAutoFit/>
              </a:bodyPr>
              <a:lstStyle/>
              <a:p>
                <a:r>
                  <a:rPr lang="en-US" dirty="0"/>
                  <a:t>To classify the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generated by the diffusion model and calculate the probability of the target class y. Then we take gradient 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and use that to guide the backward sampling process. </a:t>
                </a:r>
              </a:p>
            </p:txBody>
          </p:sp>
        </mc:Choice>
        <mc:Fallback xmlns="">
          <p:sp>
            <p:nvSpPr>
              <p:cNvPr id="12" name="TextBox 11">
                <a:extLst>
                  <a:ext uri="{FF2B5EF4-FFF2-40B4-BE49-F238E27FC236}">
                    <a16:creationId xmlns:a16="http://schemas.microsoft.com/office/drawing/2014/main" id="{30D4A7ED-EA8D-D095-2755-40D4D6C3FA82}"/>
                  </a:ext>
                </a:extLst>
              </p:cNvPr>
              <p:cNvSpPr txBox="1">
                <a:spLocks noRot="1" noChangeAspect="1" noMove="1" noResize="1" noEditPoints="1" noAdjustHandles="1" noChangeArrowheads="1" noChangeShapeType="1" noTextEdit="1"/>
              </p:cNvSpPr>
              <p:nvPr/>
            </p:nvSpPr>
            <p:spPr>
              <a:xfrm>
                <a:off x="395619" y="4899046"/>
                <a:ext cx="11606901" cy="646331"/>
              </a:xfrm>
              <a:prstGeom prst="rect">
                <a:avLst/>
              </a:prstGeom>
              <a:blipFill>
                <a:blip r:embed="rId5"/>
                <a:stretch>
                  <a:fillRect l="-546" t="-3846" b="-15385"/>
                </a:stretch>
              </a:blipFill>
            </p:spPr>
            <p:txBody>
              <a:bodyPr/>
              <a:lstStyle/>
              <a:p>
                <a:r>
                  <a:rPr lang="en-US">
                    <a:noFill/>
                  </a:rPr>
                  <a:t> </a:t>
                </a:r>
              </a:p>
            </p:txBody>
          </p:sp>
        </mc:Fallback>
      </mc:AlternateContent>
    </p:spTree>
    <p:extLst>
      <p:ext uri="{BB962C8B-B14F-4D97-AF65-F5344CB8AC3E}">
        <p14:creationId xmlns:p14="http://schemas.microsoft.com/office/powerpoint/2010/main" val="1743714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773B-330F-63F0-F05C-E29CDE12CC4F}"/>
              </a:ext>
            </a:extLst>
          </p:cNvPr>
          <p:cNvSpPr>
            <a:spLocks noGrp="1"/>
          </p:cNvSpPr>
          <p:nvPr>
            <p:ph type="title"/>
          </p:nvPr>
        </p:nvSpPr>
        <p:spPr>
          <a:xfrm>
            <a:off x="0" y="0"/>
            <a:ext cx="10515600" cy="1325563"/>
          </a:xfrm>
        </p:spPr>
        <p:txBody>
          <a:bodyPr>
            <a:normAutofit/>
          </a:bodyPr>
          <a:lstStyle/>
          <a:p>
            <a:r>
              <a:rPr lang="en-US" dirty="0"/>
              <a:t>Conditional diffusion models</a:t>
            </a:r>
            <a:r>
              <a:rPr lang="zh-CN" altLang="en-US" dirty="0"/>
              <a:t> </a:t>
            </a:r>
            <a:r>
              <a:rPr lang="en-US" altLang="zh-CN" dirty="0"/>
              <a:t>–</a:t>
            </a:r>
            <a:r>
              <a:rPr lang="zh-CN" altLang="en-US" dirty="0"/>
              <a:t> </a:t>
            </a:r>
            <a:r>
              <a:rPr lang="en-US" altLang="zh-CN" dirty="0"/>
              <a:t>Classifier</a:t>
            </a:r>
            <a:r>
              <a:rPr lang="zh-CN" altLang="en-US" dirty="0"/>
              <a:t> </a:t>
            </a:r>
            <a:r>
              <a:rPr lang="en-US" altLang="zh-CN" dirty="0"/>
              <a:t>free</a:t>
            </a:r>
            <a:endParaRPr lang="en-US" dirty="0"/>
          </a:p>
        </p:txBody>
      </p:sp>
      <p:sp>
        <p:nvSpPr>
          <p:cNvPr id="4" name="TextBox 3">
            <a:extLst>
              <a:ext uri="{FF2B5EF4-FFF2-40B4-BE49-F238E27FC236}">
                <a16:creationId xmlns:a16="http://schemas.microsoft.com/office/drawing/2014/main" id="{6265D5C1-D656-E03A-FC37-1A7D95204CDE}"/>
              </a:ext>
            </a:extLst>
          </p:cNvPr>
          <p:cNvSpPr txBox="1"/>
          <p:nvPr/>
        </p:nvSpPr>
        <p:spPr>
          <a:xfrm>
            <a:off x="292549" y="1325563"/>
            <a:ext cx="11606901" cy="369332"/>
          </a:xfrm>
          <a:prstGeom prst="rect">
            <a:avLst/>
          </a:prstGeom>
          <a:noFill/>
        </p:spPr>
        <p:txBody>
          <a:bodyPr wrap="square" rtlCol="0">
            <a:spAutoFit/>
          </a:bodyPr>
          <a:lstStyle/>
          <a:p>
            <a:r>
              <a:rPr lang="en-US" dirty="0"/>
              <a:t>As for classifier free model, just need to apply Bayes Theorem to substitute the classifier guidance part.</a:t>
            </a:r>
          </a:p>
        </p:txBody>
      </p:sp>
      <p:pic>
        <p:nvPicPr>
          <p:cNvPr id="3" name="Picture 2">
            <a:extLst>
              <a:ext uri="{FF2B5EF4-FFF2-40B4-BE49-F238E27FC236}">
                <a16:creationId xmlns:a16="http://schemas.microsoft.com/office/drawing/2014/main" id="{FE3E6F9A-C788-8EF9-4F57-3D212DBE43A0}"/>
              </a:ext>
            </a:extLst>
          </p:cNvPr>
          <p:cNvPicPr>
            <a:picLocks noChangeAspect="1"/>
          </p:cNvPicPr>
          <p:nvPr/>
        </p:nvPicPr>
        <p:blipFill>
          <a:blip r:embed="rId2"/>
          <a:stretch>
            <a:fillRect/>
          </a:stretch>
        </p:blipFill>
        <p:spPr>
          <a:xfrm>
            <a:off x="2860158" y="1826658"/>
            <a:ext cx="5791200" cy="1193800"/>
          </a:xfrm>
          <a:prstGeom prst="rect">
            <a:avLst/>
          </a:prstGeom>
        </p:spPr>
      </p:pic>
      <p:pic>
        <p:nvPicPr>
          <p:cNvPr id="5" name="Picture 4">
            <a:extLst>
              <a:ext uri="{FF2B5EF4-FFF2-40B4-BE49-F238E27FC236}">
                <a16:creationId xmlns:a16="http://schemas.microsoft.com/office/drawing/2014/main" id="{2CCB98FD-6822-69D6-BC1B-D9B0875AA9B8}"/>
              </a:ext>
            </a:extLst>
          </p:cNvPr>
          <p:cNvPicPr>
            <a:picLocks noChangeAspect="1"/>
          </p:cNvPicPr>
          <p:nvPr/>
        </p:nvPicPr>
        <p:blipFill>
          <a:blip r:embed="rId3"/>
          <a:stretch>
            <a:fillRect/>
          </a:stretch>
        </p:blipFill>
        <p:spPr>
          <a:xfrm>
            <a:off x="2891908" y="3594782"/>
            <a:ext cx="5727700" cy="1270000"/>
          </a:xfrm>
          <a:prstGeom prst="rect">
            <a:avLst/>
          </a:prstGeom>
        </p:spPr>
      </p:pic>
      <p:sp>
        <p:nvSpPr>
          <p:cNvPr id="6" name="TextBox 5">
            <a:extLst>
              <a:ext uri="{FF2B5EF4-FFF2-40B4-BE49-F238E27FC236}">
                <a16:creationId xmlns:a16="http://schemas.microsoft.com/office/drawing/2014/main" id="{C5F5CFCD-133C-597E-0C8F-E880C4CA699C}"/>
              </a:ext>
            </a:extLst>
          </p:cNvPr>
          <p:cNvSpPr txBox="1"/>
          <p:nvPr/>
        </p:nvSpPr>
        <p:spPr>
          <a:xfrm>
            <a:off x="292549" y="3152221"/>
            <a:ext cx="11606901" cy="369332"/>
          </a:xfrm>
          <a:prstGeom prst="rect">
            <a:avLst/>
          </a:prstGeom>
          <a:noFill/>
        </p:spPr>
        <p:txBody>
          <a:bodyPr wrap="square" rtlCol="0">
            <a:spAutoFit/>
          </a:bodyPr>
          <a:lstStyle/>
          <a:p>
            <a:r>
              <a:rPr lang="en-US" dirty="0"/>
              <a:t>Then we can merge the</a:t>
            </a:r>
          </a:p>
        </p:txBody>
      </p:sp>
      <p:sp>
        <p:nvSpPr>
          <p:cNvPr id="7" name="TextBox 6">
            <a:extLst>
              <a:ext uri="{FF2B5EF4-FFF2-40B4-BE49-F238E27FC236}">
                <a16:creationId xmlns:a16="http://schemas.microsoft.com/office/drawing/2014/main" id="{0837F1F1-1C4E-F8E4-3D47-26BA1B93AEE5}"/>
              </a:ext>
            </a:extLst>
          </p:cNvPr>
          <p:cNvSpPr txBox="1"/>
          <p:nvPr/>
        </p:nvSpPr>
        <p:spPr>
          <a:xfrm>
            <a:off x="292548" y="5054201"/>
            <a:ext cx="11606901" cy="369332"/>
          </a:xfrm>
          <a:prstGeom prst="rect">
            <a:avLst/>
          </a:prstGeom>
          <a:noFill/>
        </p:spPr>
        <p:txBody>
          <a:bodyPr wrap="square" rtlCol="0">
            <a:spAutoFit/>
          </a:bodyPr>
          <a:lstStyle/>
          <a:p>
            <a:r>
              <a:rPr lang="en-US" dirty="0"/>
              <a:t>So we only need to implement one epsilon network and set y to zero with no label.</a:t>
            </a:r>
          </a:p>
        </p:txBody>
      </p:sp>
    </p:spTree>
    <p:extLst>
      <p:ext uri="{BB962C8B-B14F-4D97-AF65-F5344CB8AC3E}">
        <p14:creationId xmlns:p14="http://schemas.microsoft.com/office/powerpoint/2010/main" val="4003755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C449-A224-AA63-79D5-96BA44279ADD}"/>
              </a:ext>
            </a:extLst>
          </p:cNvPr>
          <p:cNvSpPr>
            <a:spLocks noGrp="1"/>
          </p:cNvSpPr>
          <p:nvPr>
            <p:ph type="title"/>
          </p:nvPr>
        </p:nvSpPr>
        <p:spPr/>
        <p:txBody>
          <a:bodyPr/>
          <a:lstStyle/>
          <a:p>
            <a:r>
              <a:rPr lang="en-US" dirty="0"/>
              <a:t>The history of generative models</a:t>
            </a:r>
          </a:p>
        </p:txBody>
      </p:sp>
      <p:pic>
        <p:nvPicPr>
          <p:cNvPr id="4" name="Picture 3">
            <a:extLst>
              <a:ext uri="{FF2B5EF4-FFF2-40B4-BE49-F238E27FC236}">
                <a16:creationId xmlns:a16="http://schemas.microsoft.com/office/drawing/2014/main" id="{2C62F2BF-ACB0-B66F-348A-0EE9CDA3D1D6}"/>
              </a:ext>
            </a:extLst>
          </p:cNvPr>
          <p:cNvPicPr>
            <a:picLocks noChangeAspect="1"/>
          </p:cNvPicPr>
          <p:nvPr/>
        </p:nvPicPr>
        <p:blipFill>
          <a:blip r:embed="rId2"/>
          <a:stretch>
            <a:fillRect/>
          </a:stretch>
        </p:blipFill>
        <p:spPr>
          <a:xfrm>
            <a:off x="620918" y="1995607"/>
            <a:ext cx="10950163" cy="3088021"/>
          </a:xfrm>
          <a:prstGeom prst="rect">
            <a:avLst/>
          </a:prstGeom>
        </p:spPr>
      </p:pic>
      <p:sp>
        <p:nvSpPr>
          <p:cNvPr id="3" name="TextBox 2">
            <a:extLst>
              <a:ext uri="{FF2B5EF4-FFF2-40B4-BE49-F238E27FC236}">
                <a16:creationId xmlns:a16="http://schemas.microsoft.com/office/drawing/2014/main" id="{BF309848-F088-C77D-E303-8B1FE884D79A}"/>
              </a:ext>
            </a:extLst>
          </p:cNvPr>
          <p:cNvSpPr txBox="1"/>
          <p:nvPr/>
        </p:nvSpPr>
        <p:spPr>
          <a:xfrm>
            <a:off x="4326194" y="5388547"/>
            <a:ext cx="3304623" cy="523220"/>
          </a:xfrm>
          <a:prstGeom prst="rect">
            <a:avLst/>
          </a:prstGeom>
          <a:noFill/>
        </p:spPr>
        <p:txBody>
          <a:bodyPr wrap="none" rtlCol="0">
            <a:spAutoFit/>
          </a:bodyPr>
          <a:lstStyle/>
          <a:p>
            <a:r>
              <a:rPr lang="en-US" sz="2800" dirty="0"/>
              <a:t>VAE-&gt;GAN-&gt;Diffusion</a:t>
            </a:r>
          </a:p>
        </p:txBody>
      </p:sp>
    </p:spTree>
    <p:extLst>
      <p:ext uri="{BB962C8B-B14F-4D97-AF65-F5344CB8AC3E}">
        <p14:creationId xmlns:p14="http://schemas.microsoft.com/office/powerpoint/2010/main" val="112988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2D135-CD84-CE4C-0366-476F00FF4C04}"/>
              </a:ext>
            </a:extLst>
          </p:cNvPr>
          <p:cNvSpPr>
            <a:spLocks noGrp="1"/>
          </p:cNvSpPr>
          <p:nvPr>
            <p:ph type="title"/>
          </p:nvPr>
        </p:nvSpPr>
        <p:spPr/>
        <p:txBody>
          <a:bodyPr/>
          <a:lstStyle/>
          <a:p>
            <a:r>
              <a:rPr lang="en-US" dirty="0"/>
              <a:t>Key words of 2024 ICLR</a:t>
            </a:r>
          </a:p>
        </p:txBody>
      </p:sp>
      <p:pic>
        <p:nvPicPr>
          <p:cNvPr id="4" name="Picture 3">
            <a:extLst>
              <a:ext uri="{FF2B5EF4-FFF2-40B4-BE49-F238E27FC236}">
                <a16:creationId xmlns:a16="http://schemas.microsoft.com/office/drawing/2014/main" id="{26173657-FAF9-F123-AF0A-0F2DD427BA34}"/>
              </a:ext>
            </a:extLst>
          </p:cNvPr>
          <p:cNvPicPr>
            <a:picLocks noChangeAspect="1"/>
          </p:cNvPicPr>
          <p:nvPr/>
        </p:nvPicPr>
        <p:blipFill>
          <a:blip r:embed="rId2"/>
          <a:stretch>
            <a:fillRect/>
          </a:stretch>
        </p:blipFill>
        <p:spPr>
          <a:xfrm>
            <a:off x="3359898" y="1985388"/>
            <a:ext cx="5651500" cy="3416300"/>
          </a:xfrm>
          <a:prstGeom prst="rect">
            <a:avLst/>
          </a:prstGeom>
        </p:spPr>
      </p:pic>
      <p:sp>
        <p:nvSpPr>
          <p:cNvPr id="5" name="TextBox 4">
            <a:extLst>
              <a:ext uri="{FF2B5EF4-FFF2-40B4-BE49-F238E27FC236}">
                <a16:creationId xmlns:a16="http://schemas.microsoft.com/office/drawing/2014/main" id="{0E3EAE83-629E-EC84-DE57-712DBE262C00}"/>
              </a:ext>
            </a:extLst>
          </p:cNvPr>
          <p:cNvSpPr txBox="1"/>
          <p:nvPr/>
        </p:nvSpPr>
        <p:spPr>
          <a:xfrm>
            <a:off x="6352003" y="5696388"/>
            <a:ext cx="5908925" cy="369332"/>
          </a:xfrm>
          <a:prstGeom prst="rect">
            <a:avLst/>
          </a:prstGeom>
          <a:noFill/>
        </p:spPr>
        <p:txBody>
          <a:bodyPr wrap="none" rtlCol="0">
            <a:spAutoFit/>
          </a:bodyPr>
          <a:lstStyle/>
          <a:p>
            <a:r>
              <a:rPr lang="en-US" dirty="0"/>
              <a:t>Sidenote: Top3 conferences in AI are </a:t>
            </a:r>
            <a:r>
              <a:rPr lang="en-US" b="0" i="0" dirty="0" err="1">
                <a:solidFill>
                  <a:srgbClr val="212529"/>
                </a:solidFill>
                <a:effectLst/>
                <a:latin typeface="Exo"/>
              </a:rPr>
              <a:t>NeurIPS</a:t>
            </a:r>
            <a:r>
              <a:rPr lang="en-US" b="0" i="0" dirty="0">
                <a:solidFill>
                  <a:srgbClr val="212529"/>
                </a:solidFill>
                <a:effectLst/>
                <a:latin typeface="Exo"/>
              </a:rPr>
              <a:t>, </a:t>
            </a:r>
            <a:r>
              <a:rPr lang="en-US" dirty="0"/>
              <a:t>ICML and ICLR.</a:t>
            </a:r>
          </a:p>
        </p:txBody>
      </p:sp>
    </p:spTree>
    <p:extLst>
      <p:ext uri="{BB962C8B-B14F-4D97-AF65-F5344CB8AC3E}">
        <p14:creationId xmlns:p14="http://schemas.microsoft.com/office/powerpoint/2010/main" val="732687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4AC1-8DDC-DDBE-B770-59A463C65B19}"/>
              </a:ext>
            </a:extLst>
          </p:cNvPr>
          <p:cNvSpPr>
            <a:spLocks noGrp="1"/>
          </p:cNvSpPr>
          <p:nvPr>
            <p:ph type="title"/>
          </p:nvPr>
        </p:nvSpPr>
        <p:spPr>
          <a:xfrm>
            <a:off x="22017" y="31334"/>
            <a:ext cx="10515600" cy="1325563"/>
          </a:xfrm>
        </p:spPr>
        <p:txBody>
          <a:bodyPr/>
          <a:lstStyle/>
          <a:p>
            <a:r>
              <a:rPr lang="en-US" dirty="0"/>
              <a:t>What can diffusion model do? (text to image)</a:t>
            </a:r>
          </a:p>
        </p:txBody>
      </p:sp>
      <p:pic>
        <p:nvPicPr>
          <p:cNvPr id="15" name="Picture 14">
            <a:extLst>
              <a:ext uri="{FF2B5EF4-FFF2-40B4-BE49-F238E27FC236}">
                <a16:creationId xmlns:a16="http://schemas.microsoft.com/office/drawing/2014/main" id="{6648334D-A341-A6B1-F717-D8C499A83727}"/>
              </a:ext>
            </a:extLst>
          </p:cNvPr>
          <p:cNvPicPr>
            <a:picLocks noChangeAspect="1"/>
          </p:cNvPicPr>
          <p:nvPr/>
        </p:nvPicPr>
        <p:blipFill>
          <a:blip r:embed="rId2"/>
          <a:stretch>
            <a:fillRect/>
          </a:stretch>
        </p:blipFill>
        <p:spPr>
          <a:xfrm>
            <a:off x="1295042" y="1278168"/>
            <a:ext cx="9601916" cy="4817832"/>
          </a:xfrm>
          <a:prstGeom prst="rect">
            <a:avLst/>
          </a:prstGeom>
        </p:spPr>
      </p:pic>
    </p:spTree>
    <p:extLst>
      <p:ext uri="{BB962C8B-B14F-4D97-AF65-F5344CB8AC3E}">
        <p14:creationId xmlns:p14="http://schemas.microsoft.com/office/powerpoint/2010/main" val="2618049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1B97-2856-6E2B-D961-EA5FE06A27CB}"/>
              </a:ext>
            </a:extLst>
          </p:cNvPr>
          <p:cNvSpPr>
            <a:spLocks noGrp="1"/>
          </p:cNvSpPr>
          <p:nvPr>
            <p:ph type="title"/>
          </p:nvPr>
        </p:nvSpPr>
        <p:spPr>
          <a:xfrm>
            <a:off x="0" y="0"/>
            <a:ext cx="11506200" cy="1325563"/>
          </a:xfrm>
        </p:spPr>
        <p:txBody>
          <a:bodyPr/>
          <a:lstStyle/>
          <a:p>
            <a:r>
              <a:rPr lang="en-US" dirty="0"/>
              <a:t>What can diffusion models do? (image resolution)</a:t>
            </a:r>
          </a:p>
        </p:txBody>
      </p:sp>
      <p:pic>
        <p:nvPicPr>
          <p:cNvPr id="4" name="super_res_movie">
            <a:hlinkClick r:id="" action="ppaction://media"/>
            <a:extLst>
              <a:ext uri="{FF2B5EF4-FFF2-40B4-BE49-F238E27FC236}">
                <a16:creationId xmlns:a16="http://schemas.microsoft.com/office/drawing/2014/main" id="{72A18D93-244D-7D5D-C76C-24068FE24F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6550" y="1690688"/>
            <a:ext cx="8713107" cy="4492696"/>
          </a:xfrm>
          <a:prstGeom prst="rect">
            <a:avLst/>
          </a:prstGeom>
        </p:spPr>
      </p:pic>
    </p:spTree>
    <p:extLst>
      <p:ext uri="{BB962C8B-B14F-4D97-AF65-F5344CB8AC3E}">
        <p14:creationId xmlns:p14="http://schemas.microsoft.com/office/powerpoint/2010/main" val="142627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C895-F8D3-2540-67CC-DB897E7481D3}"/>
              </a:ext>
            </a:extLst>
          </p:cNvPr>
          <p:cNvSpPr>
            <a:spLocks noGrp="1"/>
          </p:cNvSpPr>
          <p:nvPr>
            <p:ph type="title"/>
          </p:nvPr>
        </p:nvSpPr>
        <p:spPr>
          <a:xfrm>
            <a:off x="0" y="0"/>
            <a:ext cx="11081657" cy="1325563"/>
          </a:xfrm>
        </p:spPr>
        <p:txBody>
          <a:bodyPr/>
          <a:lstStyle/>
          <a:p>
            <a:r>
              <a:rPr lang="en-US" dirty="0"/>
              <a:t>What can diffusion models do? (video generation)</a:t>
            </a:r>
          </a:p>
        </p:txBody>
      </p:sp>
      <p:pic>
        <p:nvPicPr>
          <p:cNvPr id="5" name="Picture 4">
            <a:extLst>
              <a:ext uri="{FF2B5EF4-FFF2-40B4-BE49-F238E27FC236}">
                <a16:creationId xmlns:a16="http://schemas.microsoft.com/office/drawing/2014/main" id="{0C5B7C93-FA44-6B6F-E75D-76F54F4F65AB}"/>
              </a:ext>
            </a:extLst>
          </p:cNvPr>
          <p:cNvPicPr>
            <a:picLocks noChangeAspect="1"/>
          </p:cNvPicPr>
          <p:nvPr/>
        </p:nvPicPr>
        <p:blipFill>
          <a:blip r:embed="rId2"/>
          <a:stretch>
            <a:fillRect/>
          </a:stretch>
        </p:blipFill>
        <p:spPr>
          <a:xfrm>
            <a:off x="1926864" y="1466570"/>
            <a:ext cx="8338271" cy="4656324"/>
          </a:xfrm>
          <a:prstGeom prst="rect">
            <a:avLst/>
          </a:prstGeom>
        </p:spPr>
      </p:pic>
    </p:spTree>
    <p:extLst>
      <p:ext uri="{BB962C8B-B14F-4D97-AF65-F5344CB8AC3E}">
        <p14:creationId xmlns:p14="http://schemas.microsoft.com/office/powerpoint/2010/main" val="2181794759"/>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stle Dietary Presentation Update" id="{75DDD6F6-8449-A943-9695-1F32BB1484DA}" vid="{6FE1E06E-2E0A-D041-9849-6FF6159D83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31149</TotalTime>
  <Words>1543</Words>
  <Application>Microsoft Macintosh PowerPoint</Application>
  <PresentationFormat>Widescreen</PresentationFormat>
  <Paragraphs>148</Paragraphs>
  <Slides>41</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Exo</vt:lpstr>
      <vt:lpstr>Arial</vt:lpstr>
      <vt:lpstr>Calibri</vt:lpstr>
      <vt:lpstr>Cambria Math</vt:lpstr>
      <vt:lpstr>Garamond</vt:lpstr>
      <vt:lpstr>Times New Roman</vt:lpstr>
      <vt:lpstr>Template</vt:lpstr>
      <vt:lpstr>Bios 7xx: Deep Learning Methods for Biomedical Applications with Pytorch</vt:lpstr>
      <vt:lpstr>Content</vt:lpstr>
      <vt:lpstr>Content</vt:lpstr>
      <vt:lpstr>What is diffusion model? –generative model</vt:lpstr>
      <vt:lpstr>The history of generative models</vt:lpstr>
      <vt:lpstr>Key words of 2024 ICLR</vt:lpstr>
      <vt:lpstr>What can diffusion model do? (text to image)</vt:lpstr>
      <vt:lpstr>What can diffusion models do? (image resolution)</vt:lpstr>
      <vt:lpstr>What can diffusion models do? (video generation)</vt:lpstr>
      <vt:lpstr>What can diffusion model do? (try yourself)</vt:lpstr>
      <vt:lpstr>What can diffusion do in bio research?</vt:lpstr>
      <vt:lpstr>MRI Image generation</vt:lpstr>
      <vt:lpstr>MRI image reconstruction</vt:lpstr>
      <vt:lpstr>Content</vt:lpstr>
      <vt:lpstr>Discrete time diffusion models</vt:lpstr>
      <vt:lpstr>Forward Process</vt:lpstr>
      <vt:lpstr>Backward Process</vt:lpstr>
      <vt:lpstr>PowerPoint Presentation</vt:lpstr>
      <vt:lpstr>PowerPoint Presentation</vt:lpstr>
      <vt:lpstr>PowerPoint Presentation</vt:lpstr>
      <vt:lpstr>PowerPoint Presentation</vt:lpstr>
      <vt:lpstr>PowerPoint Presentation</vt:lpstr>
      <vt:lpstr>Speed up Diffusion Model Sampling</vt:lpstr>
      <vt:lpstr>Speed up Diffusion Model Sampling</vt:lpstr>
      <vt:lpstr>References</vt:lpstr>
      <vt:lpstr>Content</vt:lpstr>
      <vt:lpstr>Continues time diffusion models</vt:lpstr>
      <vt:lpstr>Continues time diffusion models</vt:lpstr>
      <vt:lpstr>Continues time diffusion models</vt:lpstr>
      <vt:lpstr>Continues time diffusion models</vt:lpstr>
      <vt:lpstr>Continues time diffusion models</vt:lpstr>
      <vt:lpstr>Implementing details – model design</vt:lpstr>
      <vt:lpstr>Implementing details – loss weighting</vt:lpstr>
      <vt:lpstr>Implementing details – Variance Reduction</vt:lpstr>
      <vt:lpstr>Content</vt:lpstr>
      <vt:lpstr>Conditional diffusion models</vt:lpstr>
      <vt:lpstr>Conditional diffusion models</vt:lpstr>
      <vt:lpstr>PowerPoint Presentation</vt:lpstr>
      <vt:lpstr>PowerPoint Presentation</vt:lpstr>
      <vt:lpstr>PowerPoint Presentation</vt:lpstr>
      <vt:lpstr>Conditional diffusion models – Classifier free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 7xx: Deep Learning Methods for Biomedical Applications with Pytorch</dc:title>
  <dc:creator>Tang, Jiarui</dc:creator>
  <cp:lastModifiedBy>Dai Runpeng</cp:lastModifiedBy>
  <cp:revision>18</cp:revision>
  <dcterms:created xsi:type="dcterms:W3CDTF">2023-08-30T16:34:15Z</dcterms:created>
  <dcterms:modified xsi:type="dcterms:W3CDTF">2024-10-17T03:34:26Z</dcterms:modified>
</cp:coreProperties>
</file>